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60" r:id="rId5"/>
    <p:sldId id="280" r:id="rId6"/>
    <p:sldId id="262" r:id="rId7"/>
    <p:sldId id="278" r:id="rId8"/>
    <p:sldId id="283" r:id="rId9"/>
    <p:sldId id="263" r:id="rId10"/>
    <p:sldId id="264" r:id="rId11"/>
    <p:sldId id="266" r:id="rId12"/>
    <p:sldId id="265" r:id="rId13"/>
    <p:sldId id="267" r:id="rId14"/>
    <p:sldId id="282" r:id="rId15"/>
    <p:sldId id="268" r:id="rId16"/>
    <p:sldId id="269" r:id="rId17"/>
    <p:sldId id="281" r:id="rId18"/>
    <p:sldId id="270" r:id="rId19"/>
    <p:sldId id="272" r:id="rId20"/>
    <p:sldId id="271" r:id="rId21"/>
    <p:sldId id="273" r:id="rId22"/>
    <p:sldId id="274" r:id="rId23"/>
    <p:sldId id="275" r:id="rId24"/>
    <p:sldId id="279" r:id="rId25"/>
    <p:sldId id="276" r:id="rId26"/>
    <p:sldId id="277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slide" id="{185CCC75-62A0-4392-97AB-52AD47F88306}">
          <p14:sldIdLst>
            <p14:sldId id="256"/>
          </p14:sldIdLst>
        </p14:section>
        <p14:section name="Ant Taxonomy" id="{CE9FB801-2752-4D43-996D-21F3CEC21A24}">
          <p14:sldIdLst>
            <p14:sldId id="257"/>
            <p14:sldId id="258"/>
          </p14:sldIdLst>
        </p14:section>
        <p14:section name="Machine learning" id="{BDE8808D-C429-4363-84A3-3F31354069C1}">
          <p14:sldIdLst>
            <p14:sldId id="260"/>
            <p14:sldId id="280"/>
            <p14:sldId id="262"/>
            <p14:sldId id="278"/>
            <p14:sldId id="283"/>
            <p14:sldId id="263"/>
          </p14:sldIdLst>
        </p14:section>
        <p14:section name="Intro project" id="{83FA8E00-2FE6-47F7-966E-7B2799C28A31}">
          <p14:sldIdLst>
            <p14:sldId id="264"/>
            <p14:sldId id="266"/>
            <p14:sldId id="265"/>
          </p14:sldIdLst>
        </p14:section>
        <p14:section name="Intro on approach" id="{61DD54D4-A2DC-4C49-80F1-1928FE4E47F5}">
          <p14:sldIdLst>
            <p14:sldId id="267"/>
          </p14:sldIdLst>
        </p14:section>
        <p14:section name="AntWeb" id="{C8B6EC8A-4F68-4107-B5A2-747DDED203F2}">
          <p14:sldIdLst>
            <p14:sldId id="282"/>
            <p14:sldId id="268"/>
          </p14:sldIdLst>
        </p14:section>
        <p14:section name="Dataset" id="{5611C948-E146-4F34-9D54-BEE55BD82337}">
          <p14:sldIdLst>
            <p14:sldId id="269"/>
            <p14:sldId id="281"/>
            <p14:sldId id="270"/>
            <p14:sldId id="272"/>
            <p14:sldId id="271"/>
            <p14:sldId id="273"/>
          </p14:sldIdLst>
        </p14:section>
        <p14:section name="CNN" id="{072A4F86-417F-46F4-851F-C0A2F93D54F0}">
          <p14:sldIdLst>
            <p14:sldId id="274"/>
            <p14:sldId id="275"/>
          </p14:sldIdLst>
        </p14:section>
        <p14:section name="Timeline" id="{FE741246-BFE4-4804-8731-E04BD2CF95F1}">
          <p14:sldIdLst>
            <p14:sldId id="279"/>
            <p14:sldId id="276"/>
          </p14:sldIdLst>
        </p14:section>
        <p14:section name="End" id="{874F854B-F743-4F95-AE0B-17A95D6A33F2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5C6368"/>
    <a:srgbClr val="60676C"/>
    <a:srgbClr val="717171"/>
    <a:srgbClr val="04233E"/>
    <a:srgbClr val="044F76"/>
    <a:srgbClr val="041D34"/>
    <a:srgbClr val="040816"/>
    <a:srgbClr val="061374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Stijl, licht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34615" autoAdjust="0"/>
    <p:restoredTop sz="86420" autoAdjust="0"/>
  </p:normalViewPr>
  <p:slideViewPr>
    <p:cSldViewPr snapToGrid="0">
      <p:cViewPr varScale="1">
        <p:scale>
          <a:sx n="121" d="100"/>
          <a:sy n="121" d="100"/>
        </p:scale>
        <p:origin x="192" y="9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60" y="176"/>
      </p:cViewPr>
      <p:guideLst>
        <p:guide orient="horz" pos="2880"/>
        <p:guide pos="2160"/>
      </p:guideLst>
    </p:cSldViewPr>
  </p:notesViewPr>
  <p:gridSpacing cx="60128" cy="6012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6B2A6-28A1-4663-870F-2DFA1D20146C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8839C-4598-455C-97AE-D39330D37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2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2D9EB-A04C-45FC-8FFF-4ADBECFB8C99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01A20-8631-465C-873F-E2D1F7765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34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6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2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Ecosystem services: </a:t>
            </a:r>
          </a:p>
          <a:p>
            <a:pPr marL="171450" indent="-171450">
              <a:buFontTx/>
              <a:buChar char="-"/>
            </a:pPr>
            <a:r>
              <a:rPr lang="en-US" dirty="0"/>
              <a:t>pest control on crops (</a:t>
            </a:r>
            <a:r>
              <a:rPr lang="en-US" dirty="0" err="1"/>
              <a:t>Bisseleua</a:t>
            </a:r>
            <a:r>
              <a:rPr lang="en-US" dirty="0"/>
              <a:t> et al. 2017)</a:t>
            </a:r>
          </a:p>
          <a:p>
            <a:pPr marL="171450" indent="-171450">
              <a:buFontTx/>
              <a:buChar char="-"/>
            </a:pPr>
            <a:r>
              <a:rPr lang="en-US" dirty="0"/>
              <a:t>Nutrient provision, water storage/regulation, maintenance of soil structure, climate regulation </a:t>
            </a:r>
            <a:r>
              <a:rPr lang="en-US" dirty="0" err="1"/>
              <a:t>survice</a:t>
            </a:r>
            <a:r>
              <a:rPr lang="en-US" dirty="0"/>
              <a:t>, </a:t>
            </a:r>
            <a:r>
              <a:rPr lang="en-US" dirty="0" err="1"/>
              <a:t>soild</a:t>
            </a:r>
            <a:r>
              <a:rPr lang="en-US" dirty="0"/>
              <a:t> </a:t>
            </a:r>
            <a:r>
              <a:rPr lang="en-US" dirty="0" err="1"/>
              <a:t>diviserity</a:t>
            </a:r>
            <a:r>
              <a:rPr lang="en-US" dirty="0"/>
              <a:t> (Catalina et al. 2014)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Biodiversity:</a:t>
            </a:r>
          </a:p>
          <a:p>
            <a:pPr marL="171450" indent="-171450">
              <a:buFontTx/>
              <a:buChar char="-"/>
            </a:pPr>
            <a:r>
              <a:rPr lang="en-US" dirty="0"/>
              <a:t>Island species curve</a:t>
            </a:r>
          </a:p>
          <a:p>
            <a:pPr marL="171450" indent="-171450">
              <a:buFontTx/>
              <a:buChar char="-"/>
            </a:pPr>
            <a:r>
              <a:rPr lang="en-US" dirty="0"/>
              <a:t>Richness surrogate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83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Landmark input and species as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92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a new project was started…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801A20-8631-465C-873F-E2D1F7765E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62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4"/>
          <p:cNvGrpSpPr/>
          <p:nvPr userDrawn="1"/>
        </p:nvGrpSpPr>
        <p:grpSpPr>
          <a:xfrm>
            <a:off x="251521" y="204319"/>
            <a:ext cx="1601874" cy="1195677"/>
            <a:chOff x="628650" y="219174"/>
            <a:chExt cx="2313071" cy="1726531"/>
          </a:xfrm>
          <a:effectLst/>
        </p:grpSpPr>
        <p:pic>
          <p:nvPicPr>
            <p:cNvPr id="11" name="Pictur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837" y="219174"/>
              <a:ext cx="1479884" cy="1726531"/>
            </a:xfrm>
            <a:prstGeom prst="rect">
              <a:avLst/>
            </a:prstGeom>
          </p:spPr>
        </p:pic>
        <p:pic>
          <p:nvPicPr>
            <p:cNvPr id="12" name="Picture 26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628650" y="349647"/>
              <a:ext cx="983582" cy="1464384"/>
            </a:xfrm>
            <a:prstGeom prst="rect">
              <a:avLst/>
            </a:prstGeom>
          </p:spPr>
        </p:pic>
      </p:grpSp>
      <p:grpSp>
        <p:nvGrpSpPr>
          <p:cNvPr id="17" name="Groep 1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307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kstvak 17"/>
          <p:cNvSpPr txBox="1"/>
          <p:nvPr userDrawn="1"/>
        </p:nvSpPr>
        <p:spPr>
          <a:xfrm>
            <a:off x="6799009" y="0"/>
            <a:ext cx="23449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www.sas.com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/content/dam/SAS/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en_us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/image/sas-com/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backgrounds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textures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/abstract-backgrounds-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teal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overlay.jpg</a:t>
            </a:r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endParaRPr lang="nl-NL" sz="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www.elementpest.com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wp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-content/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uploads</a:t>
            </a:r>
            <a:r>
              <a:rPr lang="nl-NL" sz="600" dirty="0">
                <a:solidFill>
                  <a:schemeClr val="bg1">
                    <a:lumMod val="50000"/>
                  </a:schemeClr>
                </a:solidFill>
              </a:rPr>
              <a:t>/2015/11/Fire-</a:t>
            </a:r>
            <a:r>
              <a:rPr lang="nl-NL" sz="600" dirty="0" err="1">
                <a:solidFill>
                  <a:schemeClr val="bg1">
                    <a:lumMod val="50000"/>
                  </a:schemeClr>
                </a:solidFill>
              </a:rPr>
              <a:t>Ants.png</a:t>
            </a:r>
            <a:endParaRPr 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497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0165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 b="1" i="1"/>
            </a:lvl1pPr>
          </a:lstStyle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ep 11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8575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ep 7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84819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6369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ep 10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803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ep 6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620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ep 5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7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521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045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ep 8"/>
          <p:cNvGrpSpPr>
            <a:grpSpLocks noChangeAspect="1"/>
          </p:cNvGrpSpPr>
          <p:nvPr userDrawn="1"/>
        </p:nvGrpSpPr>
        <p:grpSpPr>
          <a:xfrm rot="782843">
            <a:off x="7460358" y="-374337"/>
            <a:ext cx="3221275" cy="7249978"/>
            <a:chOff x="7715589" y="-977768"/>
            <a:chExt cx="3221275" cy="7249978"/>
          </a:xfrm>
        </p:grpSpPr>
        <p:pic>
          <p:nvPicPr>
            <p:cNvPr id="10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7638">
              <a:off x="8083320" y="-97776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670045">
              <a:off x="7715589" y="3824661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153466">
              <a:off x="8489315" y="2342018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\\fs-smb-019.ad.naturalis.nl\homedir\Marijn.Boer\Downloads\Fire-Ants.png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438364">
              <a:off x="8098623" y="656112"/>
              <a:ext cx="2447549" cy="2447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2016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de stijl te bewerken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3BAB-6B44-46E4-B73A-7A5C80B404A6}" type="datetimeFigureOut">
              <a:rPr lang="en-US" smtClean="0"/>
              <a:t>2/6/18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1F711-516E-4C48-AAFD-5193B8748C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7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(null)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Taxonomic classification of ants (Formicidae) from images using deep learning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714182"/>
            <a:ext cx="6400800" cy="815558"/>
          </a:xfrm>
        </p:spPr>
        <p:txBody>
          <a:bodyPr numCol="2">
            <a:noAutofit/>
          </a:bodyPr>
          <a:lstStyle/>
          <a:p>
            <a:r>
              <a:rPr lang="nl-NL" sz="2000" dirty="0">
                <a:solidFill>
                  <a:schemeClr val="bg1"/>
                </a:solidFill>
              </a:rPr>
              <a:t>Marijn JA Boer</a:t>
            </a:r>
          </a:p>
          <a:p>
            <a:r>
              <a:rPr lang="nl-NL" sz="2000" dirty="0">
                <a:solidFill>
                  <a:schemeClr val="bg1"/>
                </a:solidFill>
              </a:rPr>
              <a:t>marijn.boer@naturalis.nl</a:t>
            </a:r>
          </a:p>
          <a:p>
            <a:r>
              <a:rPr lang="nl-NL" sz="2000" dirty="0" err="1">
                <a:solidFill>
                  <a:schemeClr val="bg1"/>
                </a:solidFill>
              </a:rPr>
              <a:t>February</a:t>
            </a:r>
            <a:r>
              <a:rPr lang="nl-NL" sz="2000" dirty="0">
                <a:solidFill>
                  <a:schemeClr val="bg1"/>
                </a:solidFill>
              </a:rPr>
              <a:t> 6</a:t>
            </a:r>
            <a:r>
              <a:rPr lang="en-US" sz="2000" i="1" baseline="30000" dirty="0" err="1">
                <a:solidFill>
                  <a:schemeClr val="bg1"/>
                </a:solidFill>
              </a:rPr>
              <a:t>th</a:t>
            </a:r>
            <a:r>
              <a:rPr lang="nl-NL" sz="2000" dirty="0">
                <a:solidFill>
                  <a:schemeClr val="bg1"/>
                </a:solidFill>
              </a:rPr>
              <a:t>, 2018</a:t>
            </a:r>
          </a:p>
          <a:p>
            <a:r>
              <a:rPr lang="nl-NL" sz="2000" dirty="0">
                <a:solidFill>
                  <a:schemeClr val="bg1"/>
                </a:solidFill>
              </a:rPr>
              <a:t>Supervisor: dr. Rutger Vos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3068800" y="2631878"/>
            <a:ext cx="30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-- a proposal presentation --</a:t>
            </a:r>
          </a:p>
        </p:txBody>
      </p:sp>
    </p:spTree>
    <p:extLst>
      <p:ext uri="{BB962C8B-B14F-4D97-AF65-F5344CB8AC3E}">
        <p14:creationId xmlns:p14="http://schemas.microsoft.com/office/powerpoint/2010/main" val="122274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97"/>
    </mc:Choice>
    <mc:Fallback>
      <p:transition spd="slow" advTm="130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2466743" cy="649518"/>
          </a:xfrm>
        </p:spPr>
        <p:txBody>
          <a:bodyPr>
            <a:normAutofit fontScale="90000"/>
          </a:bodyPr>
          <a:lstStyle/>
          <a:p>
            <a:r>
              <a:rPr lang="nl-NL" cap="none" dirty="0" err="1"/>
              <a:t>FormicID</a:t>
            </a:r>
            <a:endParaRPr lang="en-US" cap="non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A610B-8248-9849-9265-B87A8A9FD2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project…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7095BB-6231-224C-A126-875F3C621E66}"/>
              </a:ext>
            </a:extLst>
          </p:cNvPr>
          <p:cNvSpPr/>
          <p:nvPr/>
        </p:nvSpPr>
        <p:spPr>
          <a:xfrm>
            <a:off x="1264960" y="3894566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22727D-D964-2B40-AA3C-4E6ED34D2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64" y="2752134"/>
            <a:ext cx="1861732" cy="1861732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96344CA-A924-8E42-A413-43EB5F4497AE}"/>
              </a:ext>
            </a:extLst>
          </p:cNvPr>
          <p:cNvSpPr txBox="1">
            <a:spLocks/>
          </p:cNvSpPr>
          <p:nvPr/>
        </p:nvSpPr>
        <p:spPr>
          <a:xfrm>
            <a:off x="722313" y="4315461"/>
            <a:ext cx="7772400" cy="42222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is set up.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8869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8"/>
    </mc:Choice>
    <mc:Fallback>
      <p:transition spd="slow" advTm="10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/>
              <a:t>aim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Explore the possibilities on automatic insect identification using DL.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D42D2-8E30-F24A-9EA9-2124791EEF6E}"/>
              </a:ext>
            </a:extLst>
          </p:cNvPr>
          <p:cNvSpPr/>
          <p:nvPr/>
        </p:nvSpPr>
        <p:spPr>
          <a:xfrm>
            <a:off x="457200" y="2631878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Naturalis’ goal of initializing an image classification system for own use.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 order to also explore the CNN-field a trial will be started to incorporate a "three type view per specimen" approach.</a:t>
            </a:r>
          </a:p>
        </p:txBody>
      </p:sp>
    </p:spTree>
    <p:extLst>
      <p:ext uri="{BB962C8B-B14F-4D97-AF65-F5344CB8AC3E}">
        <p14:creationId xmlns:p14="http://schemas.microsoft.com/office/powerpoint/2010/main" val="253932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7"/>
    </mc:Choice>
    <mc:Fallback>
      <p:transition spd="slow" advTm="3148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1912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i="1" dirty="0"/>
              <a:t>“Can ant species be discriminated from images using deep learning?”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454E4F-5EB5-E742-9D5F-A31DD59F4BE9}"/>
              </a:ext>
            </a:extLst>
          </p:cNvPr>
          <p:cNvSpPr/>
          <p:nvPr/>
        </p:nvSpPr>
        <p:spPr>
          <a:xfrm>
            <a:off x="457200" y="2692006"/>
            <a:ext cx="822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Will three shot types classify species more accurately than a single shot view?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shot type will classify species more accurately?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i="1" dirty="0">
                <a:solidFill>
                  <a:schemeClr val="bg1"/>
                </a:solidFill>
              </a:rPr>
              <a:t>Which image quality has the best accuracy vs training speed?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3" descr="\\fs-smb-019.ad.naturalis.nl\homedir\Marijn.Boer\Internships\Internship CNN 2017-2018\FormicID\docs\proposal\Images\a_australis.png">
            <a:extLst>
              <a:ext uri="{FF2B5EF4-FFF2-40B4-BE49-F238E27FC236}">
                <a16:creationId xmlns:a16="http://schemas.microsoft.com/office/drawing/2014/main" id="{D8CFA1BC-78F9-194C-9960-BCA1A79A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3893228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58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58"/>
    </mc:Choice>
    <mc:Fallback>
      <p:transition spd="slow" advTm="3655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Approach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err="1"/>
              <a:t>Creating</a:t>
            </a:r>
            <a:r>
              <a:rPr lang="nl-NL"/>
              <a:t> a dataset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Network training</a:t>
            </a:r>
          </a:p>
          <a:p>
            <a:endParaRPr lang="nl-NL"/>
          </a:p>
          <a:p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r>
              <a:rPr lang="nl-NL" err="1"/>
              <a:t>testing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15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5"/>
    </mc:Choice>
    <mc:Fallback>
      <p:transition spd="slow" advTm="745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1350-DDA6-614D-9793-B2810384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02E7-8E79-B542-9305-8E0806DD5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9055F-FE5A-0446-8A40-19186439DE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7" b="1342"/>
          <a:stretch/>
        </p:blipFill>
        <p:spPr>
          <a:xfrm>
            <a:off x="2272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2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78"/>
    </mc:Choice>
    <mc:Fallback>
      <p:transition spd="slow" advTm="14478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028192-886F-D540-BA63-6FDC2C011F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9" b="555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NL" dirty="0">
                <a:solidFill>
                  <a:schemeClr val="tx1"/>
                </a:solidFill>
              </a:rPr>
              <a:t>AntWeb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95" name="Picture 3" descr="\\fs-smb-019.ad.naturalis.nl\homedir\Marijn.Boer\Internships\Internship CNN 2017-2018\FormicID\docs\proposal\Images\a_australi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208" y="1008422"/>
            <a:ext cx="33147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E15352-60E8-7B42-96FD-EBC130A485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4005" r="3938" b="4408"/>
          <a:stretch/>
        </p:blipFill>
        <p:spPr>
          <a:xfrm>
            <a:off x="0" y="0"/>
            <a:ext cx="4165588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086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73"/>
    </mc:Choice>
    <mc:Fallback>
      <p:transition spd="slow" advTm="26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FormicID-97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97 species</a:t>
            </a:r>
          </a:p>
          <a:p>
            <a:pPr lvl="1"/>
            <a:r>
              <a:rPr lang="nl-NL" dirty="0"/>
              <a:t>Minimum of 68 images</a:t>
            </a:r>
          </a:p>
          <a:p>
            <a:r>
              <a:rPr lang="nl-NL" dirty="0"/>
              <a:t>3,441 </a:t>
            </a:r>
            <a:r>
              <a:rPr lang="nl-NL" dirty="0" err="1"/>
              <a:t>specimens</a:t>
            </a:r>
            <a:endParaRPr lang="nl-NL" dirty="0"/>
          </a:p>
          <a:p>
            <a:r>
              <a:rPr lang="nl-NL" dirty="0"/>
              <a:t>10,204 images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ED0BAC-9527-5646-9094-EBE4916BAA9A}"/>
              </a:ext>
            </a:extLst>
          </p:cNvPr>
          <p:cNvGrpSpPr/>
          <p:nvPr/>
        </p:nvGrpSpPr>
        <p:grpSpPr>
          <a:xfrm>
            <a:off x="7037248" y="1222240"/>
            <a:ext cx="784464" cy="3372383"/>
            <a:chOff x="2273112" y="1222240"/>
            <a:chExt cx="784464" cy="3372383"/>
          </a:xfrm>
        </p:grpSpPr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FF8B3A-563F-4440-9F6B-585E9D80D051}"/>
                </a:ext>
              </a:extLst>
            </p:cNvPr>
            <p:cNvSpPr/>
            <p:nvPr/>
          </p:nvSpPr>
          <p:spPr>
            <a:xfrm>
              <a:off x="2275912" y="2992646"/>
              <a:ext cx="781664" cy="160197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6" name="Can 5">
              <a:extLst>
                <a:ext uri="{FF2B5EF4-FFF2-40B4-BE49-F238E27FC236}">
                  <a16:creationId xmlns:a16="http://schemas.microsoft.com/office/drawing/2014/main" id="{DA6C3DFE-C1DB-7D42-AC60-91F830304616}"/>
                </a:ext>
              </a:extLst>
            </p:cNvPr>
            <p:cNvSpPr/>
            <p:nvPr/>
          </p:nvSpPr>
          <p:spPr>
            <a:xfrm>
              <a:off x="2273112" y="2110506"/>
              <a:ext cx="781664" cy="975098"/>
            </a:xfrm>
            <a:prstGeom prst="can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Validation set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5F1568BF-A1D7-9749-A64B-4D9F90A4E83E}"/>
                </a:ext>
              </a:extLst>
            </p:cNvPr>
            <p:cNvSpPr/>
            <p:nvPr/>
          </p:nvSpPr>
          <p:spPr>
            <a:xfrm>
              <a:off x="2273112" y="1222240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C9E560F-3F7F-E244-A3BA-E10048857D09}"/>
              </a:ext>
            </a:extLst>
          </p:cNvPr>
          <p:cNvGrpSpPr/>
          <p:nvPr/>
        </p:nvGrpSpPr>
        <p:grpSpPr>
          <a:xfrm>
            <a:off x="6127892" y="1208974"/>
            <a:ext cx="781664" cy="3385208"/>
            <a:chOff x="1363756" y="1208974"/>
            <a:chExt cx="781664" cy="3385208"/>
          </a:xfrm>
        </p:grpSpPr>
        <p:sp>
          <p:nvSpPr>
            <p:cNvPr id="9" name="Can 8">
              <a:extLst>
                <a:ext uri="{FF2B5EF4-FFF2-40B4-BE49-F238E27FC236}">
                  <a16:creationId xmlns:a16="http://schemas.microsoft.com/office/drawing/2014/main" id="{7426D1F0-B4E8-5B47-8137-C5EA9DCFB926}"/>
                </a:ext>
              </a:extLst>
            </p:cNvPr>
            <p:cNvSpPr/>
            <p:nvPr/>
          </p:nvSpPr>
          <p:spPr>
            <a:xfrm>
              <a:off x="1363756" y="2090285"/>
              <a:ext cx="781664" cy="2503897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Training set</a:t>
              </a:r>
            </a:p>
          </p:txBody>
        </p:sp>
        <p:sp>
          <p:nvSpPr>
            <p:cNvPr id="10" name="Can 9">
              <a:extLst>
                <a:ext uri="{FF2B5EF4-FFF2-40B4-BE49-F238E27FC236}">
                  <a16:creationId xmlns:a16="http://schemas.microsoft.com/office/drawing/2014/main" id="{B742A944-A08A-9E4C-A5AD-C15CEECF81E3}"/>
                </a:ext>
              </a:extLst>
            </p:cNvPr>
            <p:cNvSpPr/>
            <p:nvPr/>
          </p:nvSpPr>
          <p:spPr>
            <a:xfrm>
              <a:off x="1363756" y="1208974"/>
              <a:ext cx="781664" cy="975098"/>
            </a:xfrm>
            <a:prstGeom prst="can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dirty="0"/>
                <a:t>Test set</a:t>
              </a:r>
            </a:p>
          </p:txBody>
        </p:sp>
      </p:grpSp>
      <p:sp>
        <p:nvSpPr>
          <p:cNvPr id="11" name="Can 10">
            <a:extLst>
              <a:ext uri="{FF2B5EF4-FFF2-40B4-BE49-F238E27FC236}">
                <a16:creationId xmlns:a16="http://schemas.microsoft.com/office/drawing/2014/main" id="{88980423-F7B4-3C4D-8B8E-8FF48CA7CD36}"/>
              </a:ext>
            </a:extLst>
          </p:cNvPr>
          <p:cNvSpPr/>
          <p:nvPr/>
        </p:nvSpPr>
        <p:spPr>
          <a:xfrm>
            <a:off x="5221336" y="1231504"/>
            <a:ext cx="781664" cy="336311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/>
              <a:t>Dataset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71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237"/>
    </mc:Choice>
    <mc:Fallback>
      <p:transition spd="slow" advTm="58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D7743-524E-4340-B656-C657FBFF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2DA76-C1F3-514E-894F-715C924C7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D5A19F-D5F6-114F-AB77-52684258C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" y="0"/>
            <a:ext cx="6943725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1CFCC8-E235-0142-88EF-F6CB839E4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04" y="1669830"/>
            <a:ext cx="1422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8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8"/>
    </mc:Choice>
    <mc:Fallback>
      <p:transition spd="slow" advTm="1682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 distribution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4C8749-EC3F-FD41-BFB8-3A9DC11F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3" y="1091919"/>
            <a:ext cx="9144000" cy="405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15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7"/>
    </mc:Choice>
    <mc:Fallback>
      <p:transition spd="slow" advTm="1830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Shot type </a:t>
            </a:r>
            <a:r>
              <a:rPr lang="nl-NL" err="1"/>
              <a:t>distribution</a:t>
            </a:r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5F9335-F58F-EA43-A012-4DDA60E7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25"/>
    </mc:Choice>
    <mc:Fallback>
      <p:transition spd="slow" advTm="1352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</a:t>
            </a:r>
          </a:p>
          <a:p>
            <a:r>
              <a:rPr lang="en-US" dirty="0"/>
              <a:t>Diverse</a:t>
            </a:r>
          </a:p>
          <a:p>
            <a:r>
              <a:rPr lang="en-US" dirty="0"/>
              <a:t>Identification</a:t>
            </a:r>
          </a:p>
        </p:txBody>
      </p:sp>
      <p:grpSp>
        <p:nvGrpSpPr>
          <p:cNvPr id="9" name="Groep 8"/>
          <p:cNvGrpSpPr/>
          <p:nvPr/>
        </p:nvGrpSpPr>
        <p:grpSpPr>
          <a:xfrm>
            <a:off x="0" y="0"/>
            <a:ext cx="9144000" cy="5153978"/>
            <a:chOff x="0" y="0"/>
            <a:chExt cx="9144000" cy="5153978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99555">
                          <a14:foregroundMark x1="1002" y1="1233" x2="23608" y2="21861"/>
                          <a14:foregroundMark x1="2227" y1="27130" x2="22606" y2="46861"/>
                          <a14:foregroundMark x1="26615" y1="27578" x2="42205" y2="42265"/>
                          <a14:foregroundMark x1="30624" y1="47646" x2="44543" y2="47982"/>
                          <a14:foregroundMark x1="52227" y1="48206" x2="70824" y2="47870"/>
                          <a14:foregroundMark x1="56793" y1="40807" x2="67817" y2="28812"/>
                          <a14:foregroundMark x1="81737" y1="30830" x2="95434" y2="42152"/>
                          <a14:foregroundMark x1="77394" y1="48543" x2="95768" y2="47646"/>
                          <a14:foregroundMark x1="76503" y1="53363" x2="92873" y2="68946"/>
                          <a14:foregroundMark x1="56793" y1="68722" x2="67149" y2="53924"/>
                          <a14:foregroundMark x1="35969" y1="66928" x2="47216" y2="53587"/>
                          <a14:foregroundMark x1="10134" y1="65695" x2="17817" y2="54596"/>
                          <a14:foregroundMark x1="7906" y1="93274" x2="23497" y2="81054"/>
                          <a14:foregroundMark x1="33964" y1="91480" x2="45100" y2="80045"/>
                          <a14:foregroundMark x1="56570" y1="91480" x2="66815" y2="81166"/>
                          <a14:foregroundMark x1="82851" y1="92937" x2="91871" y2="82175"/>
                          <a14:foregroundMark x1="29621" y1="5269" x2="42205" y2="19170"/>
                          <a14:foregroundMark x1="91203" y1="4933" x2="79065" y2="18049"/>
                          <a14:foregroundMark x1="28508" y1="42489" x2="43207" y2="42825"/>
                          <a14:foregroundMark x1="23163" y1="60762" x2="22829" y2="66031"/>
                          <a14:foregroundMark x1="53452" y1="5045" x2="70156" y2="18049"/>
                          <a14:foregroundMark x1="23497" y1="44507" x2="23497" y2="44507"/>
                          <a14:foregroundMark x1="30290" y1="1906" x2="39755" y2="1570"/>
                          <a14:foregroundMark x1="76058" y1="83969" x2="76169" y2="76682"/>
                          <a14:foregroundMark x1="80958" y1="77130" x2="77394" y2="77578"/>
                          <a14:foregroundMark x1="23719" y1="42265" x2="23497" y2="48094"/>
                          <a14:foregroundMark x1="98552" y1="35650" x2="98552" y2="35650"/>
                          <a14:foregroundMark x1="22717" y1="73094" x2="2784" y2="70852"/>
                          <a14:foregroundMark x1="2784" y1="70852" x2="11915" y2="72982"/>
                          <a14:foregroundMark x1="11915" y1="72982" x2="18708" y2="70740"/>
                          <a14:foregroundMark x1="81069" y1="66368" x2="77394" y2="62780"/>
                          <a14:foregroundMark x1="75501" y1="70516" x2="76392" y2="62668"/>
                          <a14:foregroundMark x1="71492" y1="97309" x2="51782" y2="96861"/>
                          <a14:foregroundMark x1="1225" y1="89462" x2="1225" y2="89462"/>
                          <a14:foregroundMark x1="75056" y1="56278" x2="75056" y2="56278"/>
                          <a14:foregroundMark x1="97439" y1="97870" x2="97439" y2="97870"/>
                          <a14:foregroundMark x1="97512" y1="92658" x2="97884" y2="90919"/>
                          <a14:foregroundMark x1="96325" y1="98206" x2="96907" y2="95484"/>
                          <a14:foregroundMark x1="97439" y1="91928" x2="97470" y2="92660"/>
                          <a14:foregroundMark x1="97996" y1="92265" x2="97978" y2="92635"/>
                          <a14:foregroundMark x1="97661" y1="66592" x2="97661" y2="66592"/>
                          <a14:foregroundMark x1="97884" y1="93722" x2="97884" y2="93722"/>
                          <a14:foregroundMark x1="97884" y1="94619" x2="97884" y2="94619"/>
                          <a14:foregroundMark x1="97996" y1="95628" x2="97996" y2="95628"/>
                          <a14:foregroundMark x1="98107" y1="93274" x2="98107" y2="93274"/>
                          <a14:foregroundMark x1="98107" y1="92601" x2="98107" y2="92601"/>
                          <a14:foregroundMark x1="98218" y1="94955" x2="98218" y2="94955"/>
                          <a14:foregroundMark x1="98218" y1="94955" x2="98218" y2="94955"/>
                          <a14:backgroundMark x1="25278" y1="42825" x2="25278" y2="42825"/>
                          <a14:backgroundMark x1="24833" y1="64686" x2="24833" y2="64686"/>
                          <a14:backgroundMark x1="50111" y1="59978" x2="50111" y2="59978"/>
                          <a14:backgroundMark x1="49777" y1="67937" x2="49777" y2="67937"/>
                          <a14:backgroundMark x1="74610" y1="67713" x2="74610" y2="67713"/>
                          <a14:backgroundMark x1="74499" y1="63004" x2="74499" y2="63004"/>
                          <a14:backgroundMark x1="74276" y1="57735" x2="74276" y2="57735"/>
                          <a14:backgroundMark x1="74276" y1="39238" x2="74276" y2="39238"/>
                          <a14:backgroundMark x1="74276" y1="41480" x2="74276" y2="41480"/>
                          <a14:backgroundMark x1="74499" y1="18722" x2="74499" y2="18722"/>
                          <a14:backgroundMark x1="49777" y1="11435" x2="49777" y2="11435"/>
                          <a14:backgroundMark x1="49889" y1="19058" x2="49889" y2="19058"/>
                          <a14:backgroundMark x1="49443" y1="15359" x2="49443" y2="15359"/>
                          <a14:backgroundMark x1="24944" y1="60762" x2="24944" y2="60762"/>
                          <a14:backgroundMark x1="24833" y1="40247" x2="24833" y2="40247"/>
                          <a14:backgroundMark x1="25167" y1="44507" x2="25167" y2="44507"/>
                          <a14:backgroundMark x1="24944" y1="41592" x2="24944" y2="41592"/>
                          <a14:backgroundMark x1="50111" y1="8072" x2="50111" y2="8072"/>
                          <a14:backgroundMark x1="49443" y1="6390" x2="49443" y2="6390"/>
                          <a14:backgroundMark x1="49889" y1="6839" x2="49777" y2="22982"/>
                          <a14:backgroundMark x1="49777" y1="785" x2="49777" y2="99215"/>
                          <a14:backgroundMark x1="24944" y1="673" x2="25501" y2="99439"/>
                          <a14:backgroundMark x1="334" y1="51457" x2="445" y2="73543"/>
                          <a14:backgroundMark x1="74499" y1="56278" x2="74499" y2="785"/>
                          <a14:backgroundMark x1="74499" y1="97085" x2="74499" y2="56278"/>
                          <a14:backgroundMark x1="99109" y1="28363" x2="99109" y2="42713"/>
                          <a14:backgroundMark x1="20" y1="89462" x2="334" y2="99888"/>
                          <a14:backgroundMark x1="0" y1="88789" x2="20" y2="89462"/>
                          <a14:backgroundMark x1="98780" y1="97870" x2="98775" y2="98767"/>
                          <a14:backgroundMark x1="98784" y1="97149" x2="98780" y2="97870"/>
                          <a14:backgroundMark x1="98943" y1="66592" x2="98811" y2="91869"/>
                          <a14:backgroundMark x1="98998" y1="56054" x2="98943" y2="66592"/>
                          <a14:backgroundMark x1="98810" y1="95628" x2="98886" y2="97197"/>
                          <a14:backgroundMark x1="98777" y1="94955" x2="98810" y2="95628"/>
                          <a14:backgroundMark x1="98761" y1="94619" x2="98777" y2="94955"/>
                          <a14:backgroundMark x1="98718" y1="93722" x2="98761" y2="94619"/>
                          <a14:backgroundMark x1="98696" y1="93274" x2="98718" y2="93722"/>
                          <a14:backgroundMark x1="98664" y1="92601" x2="98696" y2="932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54780" y="0"/>
              <a:ext cx="5189220" cy="515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kstvak 7"/>
            <p:cNvSpPr txBox="1"/>
            <p:nvPr/>
          </p:nvSpPr>
          <p:spPr>
            <a:xfrm>
              <a:off x="0" y="4835723"/>
              <a:ext cx="40951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err="1"/>
                <a:t>AntWeb</a:t>
              </a:r>
              <a:r>
                <a:rPr lang="en-US" sz="700" dirty="0"/>
                <a:t>. Available from: https://www.antweb.org/images.do?rank=species&amp;name=flavus&amp;genus=lasius. Accessed 31 January 2018</a:t>
              </a:r>
            </a:p>
          </p:txBody>
        </p:sp>
      </p:grpSp>
      <p:grpSp>
        <p:nvGrpSpPr>
          <p:cNvPr id="11" name="Groep 10"/>
          <p:cNvGrpSpPr/>
          <p:nvPr/>
        </p:nvGrpSpPr>
        <p:grpSpPr>
          <a:xfrm>
            <a:off x="0" y="914717"/>
            <a:ext cx="8381365" cy="4228783"/>
            <a:chOff x="0" y="914717"/>
            <a:chExt cx="8381365" cy="4228783"/>
          </a:xfrm>
        </p:grpSpPr>
        <p:pic>
          <p:nvPicPr>
            <p:cNvPr id="11269" name="Picture 5" descr="https://upload.wikimedia.org/wikipedia/commons/thumb/8/8d/Scheme_ant_worker_anatomy-en.svg/450px-Scheme_ant_worker_anatomy-en.svg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115" y="914717"/>
              <a:ext cx="4286250" cy="3800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kstvak 9"/>
            <p:cNvSpPr txBox="1"/>
            <p:nvPr/>
          </p:nvSpPr>
          <p:spPr>
            <a:xfrm>
              <a:off x="0" y="4943445"/>
              <a:ext cx="1892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Source: https://en.wikipedia.org/wiki/Ant</a:t>
              </a:r>
            </a:p>
          </p:txBody>
        </p:sp>
      </p:grpSp>
      <p:grpSp>
        <p:nvGrpSpPr>
          <p:cNvPr id="12" name="Groep 11"/>
          <p:cNvGrpSpPr/>
          <p:nvPr/>
        </p:nvGrpSpPr>
        <p:grpSpPr>
          <a:xfrm>
            <a:off x="-16346" y="611265"/>
            <a:ext cx="8478355" cy="4538695"/>
            <a:chOff x="-16346" y="611265"/>
            <a:chExt cx="8478355" cy="4538695"/>
          </a:xfrm>
        </p:grpSpPr>
        <p:grpSp>
          <p:nvGrpSpPr>
            <p:cNvPr id="7" name="Groep 6"/>
            <p:cNvGrpSpPr/>
            <p:nvPr/>
          </p:nvGrpSpPr>
          <p:grpSpPr>
            <a:xfrm>
              <a:off x="-16346" y="1612047"/>
              <a:ext cx="8478355" cy="3537913"/>
              <a:chOff x="-16346" y="1135380"/>
              <a:chExt cx="8478355" cy="3537913"/>
            </a:xfrm>
          </p:grpSpPr>
          <p:pic>
            <p:nvPicPr>
              <p:cNvPr id="11266" name="Picture 2" descr="Gerelateerde afbeelding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0" b="100000" l="0" r="100000">
                            <a14:foregroundMark x1="2588" y1="60317" x2="2588" y2="60317"/>
                            <a14:foregroundMark x1="10824" y1="19048" x2="10824" y2="19048"/>
                            <a14:foregroundMark x1="16588" y1="9751" x2="16588" y2="9751"/>
                            <a14:foregroundMark x1="19059" y1="8163" x2="19059" y2="8163"/>
                            <a14:foregroundMark x1="16118" y1="11111" x2="16118" y2="11111"/>
                            <a14:foregroundMark x1="18000" y1="9297" x2="18000" y2="9297"/>
                            <a14:foregroundMark x1="22353" y1="8163" x2="22353" y2="8163"/>
                            <a14:foregroundMark x1="27529" y1="6803" x2="27529" y2="6803"/>
                            <a14:foregroundMark x1="29647" y1="4308" x2="29647" y2="4308"/>
                            <a14:foregroundMark x1="32941" y1="4762" x2="32941" y2="4762"/>
                            <a14:foregroundMark x1="37059" y1="3628" x2="37059" y2="3628"/>
                            <a14:foregroundMark x1="40588" y1="3855" x2="40588" y2="3855"/>
                            <a14:foregroundMark x1="68118" y1="2494" x2="68118" y2="2494"/>
                            <a14:foregroundMark x1="76471" y1="6349" x2="76471" y2="6349"/>
                            <a14:foregroundMark x1="1882" y1="50340" x2="1882" y2="50340"/>
                            <a14:foregroundMark x1="26235" y1="98866" x2="26235" y2="98866"/>
                            <a14:foregroundMark x1="74353" y1="98413" x2="74353" y2="98413"/>
                            <a14:foregroundMark x1="80235" y1="93651" x2="80235" y2="93651"/>
                            <a14:foregroundMark x1="81529" y1="92971" x2="81529" y2="92971"/>
                            <a14:foregroundMark x1="78941" y1="94785" x2="78941" y2="94785"/>
                            <a14:foregroundMark x1="76353" y1="98413" x2="76353" y2="98413"/>
                            <a14:foregroundMark x1="92941" y1="76417" x2="92941" y2="76417"/>
                            <a14:foregroundMark x1="93412" y1="75283" x2="93412" y2="75283"/>
                            <a14:foregroundMark x1="94118" y1="74376" x2="94118" y2="74376"/>
                            <a14:foregroundMark x1="94706" y1="73243" x2="94706" y2="73243"/>
                            <a14:foregroundMark x1="94353" y1="74150" x2="94353" y2="74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55" b="2358"/>
              <a:stretch/>
            </p:blipFill>
            <p:spPr bwMode="auto">
              <a:xfrm>
                <a:off x="3278530" y="1135380"/>
                <a:ext cx="5183479" cy="25222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6" name="Groep 5"/>
              <p:cNvGrpSpPr/>
              <p:nvPr/>
            </p:nvGrpSpPr>
            <p:grpSpPr>
              <a:xfrm>
                <a:off x="-16346" y="3774281"/>
                <a:ext cx="7079145" cy="899012"/>
                <a:chOff x="152235" y="3851225"/>
                <a:chExt cx="7079145" cy="899012"/>
              </a:xfrm>
            </p:grpSpPr>
            <p:sp>
              <p:nvSpPr>
                <p:cNvPr id="4" name="Tekstvak 3"/>
                <p:cNvSpPr txBox="1"/>
                <p:nvPr/>
              </p:nvSpPr>
              <p:spPr>
                <a:xfrm>
                  <a:off x="4846320" y="3851225"/>
                  <a:ext cx="23850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nl-NL" i="1" dirty="0" err="1">
                      <a:solidFill>
                        <a:schemeClr val="bg1"/>
                      </a:solidFill>
                    </a:rPr>
                    <a:t>Monomorium</a:t>
                  </a:r>
                  <a:r>
                    <a:rPr lang="nl-NL" i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nl-NL" i="1" dirty="0" err="1">
                      <a:solidFill>
                        <a:schemeClr val="bg1"/>
                      </a:solidFill>
                    </a:rPr>
                    <a:t>pharaonis</a:t>
                  </a:r>
                  <a:endParaRPr lang="en-US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" name="Tekstvak 4"/>
                <p:cNvSpPr txBox="1"/>
                <p:nvPr/>
              </p:nvSpPr>
              <p:spPr>
                <a:xfrm>
                  <a:off x="152235" y="4442460"/>
                  <a:ext cx="29797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700" dirty="0" err="1"/>
                    <a:t>Wetterer</a:t>
                  </a:r>
                  <a:r>
                    <a:rPr lang="en-US" sz="700" dirty="0"/>
                    <a:t> JK. Myrmecological News 13, 115–129 (2010</a:t>
                  </a:r>
                </a:p>
                <a:p>
                  <a:r>
                    <a:rPr lang="en-US" sz="700" dirty="0"/>
                    <a:t>Photo by April Nobile / From </a:t>
                  </a:r>
                  <a:r>
                    <a:rPr lang="en-US" sz="700" dirty="0" err="1"/>
                    <a:t>www.antweb.org</a:t>
                  </a:r>
                  <a:r>
                    <a:rPr lang="en-US" sz="700" dirty="0"/>
                    <a:t>. Accessed 31 January 2018</a:t>
                  </a:r>
                </a:p>
              </p:txBody>
            </p:sp>
          </p:grpSp>
        </p:grpSp>
        <p:pic>
          <p:nvPicPr>
            <p:cNvPr id="11271" name="Picture 7" descr="https://www.antweb.org/images/casent0173986/casent0173986_p_1_high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809" y="611265"/>
              <a:ext cx="1124920" cy="901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24649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40"/>
    </mc:Choice>
    <mc:Fallback>
      <p:transition spd="slow" advTm="71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Image </a:t>
            </a:r>
            <a:r>
              <a:rPr lang="nl-NL" err="1"/>
              <a:t>dimensions</a:t>
            </a: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96DC96-4B37-DC4D-9EC7-11A6BBC5D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08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75"/>
    </mc:Choice>
    <mc:Fallback>
      <p:transition spd="slow" advTm="1807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File </a:t>
            </a:r>
            <a:r>
              <a:rPr lang="nl-NL" dirty="0" err="1"/>
              <a:t>size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E798836-9E59-3348-BE17-9C976EE0D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72" y="1200150"/>
            <a:ext cx="554365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7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4"/>
    </mc:Choice>
    <mc:Fallback>
      <p:transition spd="slow" advTm="2094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79450-3D47-744D-85C8-86EA1DAC6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Potential NNs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ResNet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GB" sz="7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700" i="1" dirty="0"/>
              <a:t>	He, </a:t>
            </a:r>
            <a:r>
              <a:rPr lang="en-GB" sz="700" i="1" dirty="0" err="1"/>
              <a:t>K.et</a:t>
            </a:r>
            <a:r>
              <a:rPr lang="en-GB" sz="700" i="1" dirty="0"/>
              <a:t> al. 2016 arXiv:1603.05027 </a:t>
            </a:r>
            <a:endParaRPr lang="en-US" sz="700" i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Inception v.4 </a:t>
            </a: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Szegedy</a:t>
            </a:r>
            <a:r>
              <a:rPr lang="en-GB" sz="800" i="1" dirty="0"/>
              <a:t>, </a:t>
            </a:r>
            <a:r>
              <a:rPr lang="en-GB" sz="800" i="1" dirty="0" err="1"/>
              <a:t>C.et</a:t>
            </a:r>
            <a:r>
              <a:rPr lang="en-GB" sz="800" i="1" dirty="0"/>
              <a:t> al 2016 arXiv:1602.07261</a:t>
            </a:r>
            <a:endParaRPr lang="en-US" sz="800" i="1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Xception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Chollet</a:t>
            </a:r>
            <a:r>
              <a:rPr lang="en-GB" sz="800" i="1" dirty="0"/>
              <a:t>, F. 2017 </a:t>
            </a:r>
            <a:r>
              <a:rPr lang="en-GB" sz="800" i="1" dirty="0" err="1"/>
              <a:t>arXiv</a:t>
            </a:r>
            <a:r>
              <a:rPr lang="en-GB" sz="800" i="1" dirty="0"/>
              <a:t> 1610.02357</a:t>
            </a:r>
          </a:p>
          <a:p>
            <a:r>
              <a:rPr lang="en-US" dirty="0" err="1">
                <a:solidFill>
                  <a:schemeClr val="bg1"/>
                </a:solidFill>
              </a:rPr>
              <a:t>DenseNet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GB" sz="800" i="1" dirty="0"/>
              <a:t>	Huang, </a:t>
            </a:r>
            <a:r>
              <a:rPr lang="en-GB" sz="800" i="1" dirty="0" err="1"/>
              <a:t>G.et</a:t>
            </a:r>
            <a:r>
              <a:rPr lang="en-GB" sz="800" i="1" dirty="0"/>
              <a:t> al. 2016 </a:t>
            </a:r>
            <a:r>
              <a:rPr lang="en-GB" sz="800" i="1" dirty="0" err="1"/>
              <a:t>arXiv</a:t>
            </a:r>
            <a:r>
              <a:rPr lang="en-GB" sz="800" i="1" dirty="0"/>
              <a:t> 1603.09382v3</a:t>
            </a:r>
            <a:endParaRPr lang="en-US" sz="800" i="1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283AFE-9101-D34C-8F43-16CF8AE87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Designing a NN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7FFF3FD-1550-4C49-9455-54852CE67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376446" cy="29634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Python </a:t>
            </a:r>
          </a:p>
          <a:p>
            <a:r>
              <a:rPr lang="en-US" dirty="0"/>
              <a:t>Keras</a:t>
            </a:r>
          </a:p>
          <a:p>
            <a:pPr marL="0" indent="0">
              <a:buNone/>
            </a:pPr>
            <a:r>
              <a:rPr lang="en-US" sz="700" i="1" dirty="0"/>
              <a:t>	https://</a:t>
            </a:r>
            <a:r>
              <a:rPr lang="en-US" sz="700" i="1" dirty="0" err="1"/>
              <a:t>github.com</a:t>
            </a:r>
            <a:r>
              <a:rPr lang="en-US" sz="700" i="1" dirty="0"/>
              <a:t>/</a:t>
            </a:r>
            <a:r>
              <a:rPr lang="en-US" sz="700" i="1" dirty="0" err="1"/>
              <a:t>fchollet</a:t>
            </a:r>
            <a:r>
              <a:rPr lang="en-US" sz="700" i="1" dirty="0"/>
              <a:t>/</a:t>
            </a:r>
            <a:r>
              <a:rPr lang="en-US" sz="700" i="1" dirty="0" err="1"/>
              <a:t>keras</a:t>
            </a:r>
            <a:endParaRPr lang="en-US" sz="700" i="1" dirty="0"/>
          </a:p>
          <a:p>
            <a:r>
              <a:rPr lang="en-US" dirty="0"/>
              <a:t>Algorithms</a:t>
            </a:r>
          </a:p>
          <a:p>
            <a:pPr lvl="1"/>
            <a:r>
              <a:rPr lang="en-US" dirty="0"/>
              <a:t>Dropout </a:t>
            </a:r>
          </a:p>
          <a:p>
            <a:pPr marL="457200" lvl="1" indent="0">
              <a:buNone/>
            </a:pPr>
            <a:r>
              <a:rPr lang="en-US" sz="800" i="1" dirty="0"/>
              <a:t>	</a:t>
            </a:r>
            <a:r>
              <a:rPr lang="en-GB" sz="800" i="1" dirty="0"/>
              <a:t>Srivastava, </a:t>
            </a:r>
            <a:r>
              <a:rPr lang="en-GB" sz="800" i="1" dirty="0" err="1"/>
              <a:t>N.et</a:t>
            </a:r>
            <a:r>
              <a:rPr lang="en-GB" sz="800" i="1" dirty="0"/>
              <a:t> al. Journal of Machine Learning Research15, 1929–1958 (2014)</a:t>
            </a:r>
            <a:endParaRPr lang="en-US" sz="800" i="1" dirty="0"/>
          </a:p>
          <a:p>
            <a:pPr lvl="1"/>
            <a:r>
              <a:rPr lang="en-US" dirty="0"/>
              <a:t>NADAM </a:t>
            </a:r>
            <a:endParaRPr lang="en-GB" sz="600" b="1" dirty="0"/>
          </a:p>
          <a:p>
            <a:pPr marL="457200" lvl="1" indent="0">
              <a:buNone/>
            </a:pPr>
            <a:r>
              <a:rPr lang="en-GB" sz="600" b="1" i="1" dirty="0"/>
              <a:t>	</a:t>
            </a:r>
            <a:r>
              <a:rPr lang="en-GB" sz="800" i="1" dirty="0" err="1"/>
              <a:t>Dozat</a:t>
            </a:r>
            <a:r>
              <a:rPr lang="en-GB" sz="800" i="1" dirty="0"/>
              <a:t>, T. ICLR Workshop (2016)</a:t>
            </a:r>
          </a:p>
          <a:p>
            <a:pPr lvl="1"/>
            <a:r>
              <a:rPr lang="en-US" dirty="0"/>
              <a:t>Batch Normalization</a:t>
            </a:r>
          </a:p>
          <a:p>
            <a:pPr marL="57150" indent="0">
              <a:buNone/>
            </a:pPr>
            <a:r>
              <a:rPr lang="en-GB" sz="800" i="1" dirty="0"/>
              <a:t>	</a:t>
            </a:r>
            <a:r>
              <a:rPr lang="en-GB" sz="800" i="1" dirty="0" err="1"/>
              <a:t>Ioffe</a:t>
            </a:r>
            <a:r>
              <a:rPr lang="en-GB" sz="800" i="1" dirty="0"/>
              <a:t>, </a:t>
            </a:r>
            <a:r>
              <a:rPr lang="en-GB" sz="800" i="1" dirty="0" err="1"/>
              <a:t>S.et</a:t>
            </a:r>
            <a:r>
              <a:rPr lang="en-GB" sz="800" i="1" dirty="0"/>
              <a:t> al. 2015 arXiv:1502.03167v3</a:t>
            </a:r>
            <a:endParaRPr lang="en-US" sz="800" i="1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19772F-2B8E-F443-B48E-93FFFF9550C5}"/>
              </a:ext>
            </a:extLst>
          </p:cNvPr>
          <p:cNvGrpSpPr/>
          <p:nvPr/>
        </p:nvGrpSpPr>
        <p:grpSpPr>
          <a:xfrm>
            <a:off x="0" y="2451666"/>
            <a:ext cx="9144000" cy="2691581"/>
            <a:chOff x="0" y="2451666"/>
            <a:chExt cx="9144000" cy="269158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804589-BD74-374B-A087-F2D86BEF58AA}"/>
                </a:ext>
              </a:extLst>
            </p:cNvPr>
            <p:cNvGrpSpPr/>
            <p:nvPr/>
          </p:nvGrpSpPr>
          <p:grpSpPr>
            <a:xfrm>
              <a:off x="0" y="2451666"/>
              <a:ext cx="9144000" cy="2691581"/>
              <a:chOff x="0" y="1225959"/>
              <a:chExt cx="9144000" cy="269158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C269A21-564B-0D47-A92F-FEBDEA30CE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225959"/>
                <a:ext cx="9144000" cy="269158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9EBD6FC-D4D8-EF4A-9E56-709BAAED59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7366" t="66317"/>
              <a:stretch/>
            </p:blipFill>
            <p:spPr>
              <a:xfrm>
                <a:off x="7517136" y="2747155"/>
                <a:ext cx="1565600" cy="1170385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BDAC44-B191-9D4E-B3EB-533D484C1960}"/>
                </a:ext>
              </a:extLst>
            </p:cNvPr>
            <p:cNvSpPr/>
            <p:nvPr/>
          </p:nvSpPr>
          <p:spPr>
            <a:xfrm>
              <a:off x="3679" y="4937489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http://</a:t>
              </a:r>
              <a:r>
                <a:rPr lang="en-US" sz="700" dirty="0" err="1"/>
                <a:t>joelouismarino.github.io</a:t>
              </a:r>
              <a:r>
                <a:rPr lang="en-US" sz="700" dirty="0"/>
                <a:t>/images/</a:t>
              </a:r>
              <a:r>
                <a:rPr lang="en-US" sz="700" dirty="0" err="1"/>
                <a:t>blog_images</a:t>
              </a:r>
              <a:r>
                <a:rPr lang="en-US" sz="700" dirty="0"/>
                <a:t>/</a:t>
              </a:r>
              <a:r>
                <a:rPr lang="en-US" sz="700" dirty="0" err="1"/>
                <a:t>blog_googlenet_keras</a:t>
              </a:r>
              <a:r>
                <a:rPr lang="en-US" sz="700" dirty="0"/>
                <a:t>/</a:t>
              </a:r>
              <a:r>
                <a:rPr lang="en-US" sz="700" dirty="0" err="1"/>
                <a:t>googlenet_diagram.png</a:t>
              </a:r>
              <a:endParaRPr lang="en-US" sz="700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9584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128"/>
    </mc:Choice>
    <mc:Fallback>
      <p:transition spd="slow" advTm="102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Testing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CC95D9-BC91-CC43-894D-A49D60B1C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5 accuracy</a:t>
            </a:r>
          </a:p>
          <a:p>
            <a:r>
              <a:rPr lang="en-US" dirty="0"/>
              <a:t>Top 1 accuracy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D6694C-51E6-4A44-8C39-942CE3413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2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09"/>
    </mc:Choice>
    <mc:Fallback>
      <p:transition spd="slow" advTm="2580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JL-RECHTS 25"/>
          <p:cNvSpPr/>
          <p:nvPr/>
        </p:nvSpPr>
        <p:spPr>
          <a:xfrm>
            <a:off x="521056" y="2472628"/>
            <a:ext cx="8100000" cy="1800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Timeline</a:t>
            </a:r>
            <a:endParaRPr lang="en-US"/>
          </a:p>
        </p:txBody>
      </p:sp>
      <p:sp>
        <p:nvSpPr>
          <p:cNvPr id="22" name="Python Learning"/>
          <p:cNvSpPr/>
          <p:nvPr/>
        </p:nvSpPr>
        <p:spPr>
          <a:xfrm>
            <a:off x="521056" y="1752628"/>
            <a:ext cx="1620000" cy="16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ep learning orientation"/>
          <p:cNvSpPr/>
          <p:nvPr/>
        </p:nvSpPr>
        <p:spPr>
          <a:xfrm>
            <a:off x="875437" y="1947798"/>
            <a:ext cx="1260000" cy="12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ep 27"/>
          <p:cNvGrpSpPr/>
          <p:nvPr/>
        </p:nvGrpSpPr>
        <p:grpSpPr>
          <a:xfrm>
            <a:off x="1589818" y="2220605"/>
            <a:ext cx="545619" cy="684046"/>
            <a:chOff x="1595437" y="2210982"/>
            <a:chExt cx="545619" cy="684046"/>
          </a:xfrm>
        </p:grpSpPr>
        <p:sp>
          <p:nvSpPr>
            <p:cNvPr id="9" name="Database Creation"/>
            <p:cNvSpPr/>
            <p:nvPr/>
          </p:nvSpPr>
          <p:spPr>
            <a:xfrm>
              <a:off x="1601056" y="2355028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Network Building"/>
            <p:cNvSpPr/>
            <p:nvPr/>
          </p:nvSpPr>
          <p:spPr>
            <a:xfrm>
              <a:off x="1595437" y="2210982"/>
              <a:ext cx="540000" cy="5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vacation placeholder"/>
          <p:cNvSpPr/>
          <p:nvPr/>
        </p:nvSpPr>
        <p:spPr>
          <a:xfrm>
            <a:off x="2135437" y="2022628"/>
            <a:ext cx="1080000" cy="10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twork building 2"/>
          <p:cNvSpPr/>
          <p:nvPr/>
        </p:nvSpPr>
        <p:spPr>
          <a:xfrm>
            <a:off x="3215437" y="1609702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ep 28"/>
          <p:cNvGrpSpPr/>
          <p:nvPr/>
        </p:nvGrpSpPr>
        <p:grpSpPr>
          <a:xfrm>
            <a:off x="3214105" y="1761935"/>
            <a:ext cx="1441332" cy="1591479"/>
            <a:chOff x="3214105" y="1761935"/>
            <a:chExt cx="1441332" cy="1591479"/>
          </a:xfrm>
        </p:grpSpPr>
        <p:sp>
          <p:nvSpPr>
            <p:cNvPr id="13" name="Database creation 2"/>
            <p:cNvSpPr/>
            <p:nvPr/>
          </p:nvSpPr>
          <p:spPr>
            <a:xfrm>
              <a:off x="3214105" y="1761935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eep learning orientation 2"/>
            <p:cNvSpPr/>
            <p:nvPr/>
          </p:nvSpPr>
          <p:spPr>
            <a:xfrm>
              <a:off x="3215437" y="1913414"/>
              <a:ext cx="1440000" cy="1440000"/>
            </a:xfrm>
            <a:prstGeom prst="ellipse">
              <a:avLst/>
            </a:prstGeom>
            <a:solidFill>
              <a:srgbClr val="ACCBF9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roposal Writing"/>
          <p:cNvSpPr/>
          <p:nvPr/>
        </p:nvSpPr>
        <p:spPr>
          <a:xfrm>
            <a:off x="3215437" y="2202628"/>
            <a:ext cx="720000" cy="72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ython learning 2"/>
          <p:cNvSpPr/>
          <p:nvPr/>
        </p:nvSpPr>
        <p:spPr>
          <a:xfrm>
            <a:off x="3214105" y="2382628"/>
            <a:ext cx="360000" cy="36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eating proposal presentation"/>
          <p:cNvSpPr/>
          <p:nvPr/>
        </p:nvSpPr>
        <p:spPr>
          <a:xfrm>
            <a:off x="3755437" y="2472628"/>
            <a:ext cx="180000" cy="18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twork training and validation"/>
          <p:cNvSpPr/>
          <p:nvPr/>
        </p:nvSpPr>
        <p:spPr>
          <a:xfrm>
            <a:off x="465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network testing and optimization"/>
          <p:cNvSpPr/>
          <p:nvPr/>
        </p:nvSpPr>
        <p:spPr>
          <a:xfrm>
            <a:off x="5915437" y="1842628"/>
            <a:ext cx="1440000" cy="14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ticle writing"/>
          <p:cNvSpPr/>
          <p:nvPr/>
        </p:nvSpPr>
        <p:spPr>
          <a:xfrm>
            <a:off x="6821056" y="1662628"/>
            <a:ext cx="1800000" cy="180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aking presentation"/>
          <p:cNvSpPr/>
          <p:nvPr/>
        </p:nvSpPr>
        <p:spPr>
          <a:xfrm>
            <a:off x="7003024" y="2307798"/>
            <a:ext cx="540000" cy="540000"/>
          </a:xfrm>
          <a:prstGeom prst="ellipse">
            <a:avLst/>
          </a:prstGeom>
          <a:solidFill>
            <a:srgbClr val="ACCBF9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4-puntige ster 30"/>
          <p:cNvSpPr/>
          <p:nvPr/>
        </p:nvSpPr>
        <p:spPr>
          <a:xfrm>
            <a:off x="3701349" y="2329872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4-puntige ster 31"/>
          <p:cNvSpPr/>
          <p:nvPr/>
        </p:nvSpPr>
        <p:spPr>
          <a:xfrm>
            <a:off x="8388300" y="2315264"/>
            <a:ext cx="465511" cy="465511"/>
          </a:xfrm>
          <a:prstGeom prst="star4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2" grpId="0" animBg="1"/>
      <p:bldP spid="4" grpId="0" animBg="1"/>
      <p:bldP spid="12" grpId="0" animBg="1"/>
      <p:bldP spid="14" grpId="0" animBg="1"/>
      <p:bldP spid="5" grpId="0" animBg="1"/>
      <p:bldP spid="17" grpId="0" animBg="1"/>
      <p:bldP spid="8" grpId="0" animBg="1"/>
      <p:bldP spid="11" grpId="0" animBg="1"/>
      <p:bldP spid="19" grpId="0" animBg="1"/>
      <p:bldP spid="20" grpId="0" animBg="1"/>
      <p:bldP spid="18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Timeline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7F5BCF0-E240-2B42-9CDE-6B7203DC177B}"/>
              </a:ext>
            </a:extLst>
          </p:cNvPr>
          <p:cNvGrpSpPr/>
          <p:nvPr/>
        </p:nvGrpSpPr>
        <p:grpSpPr>
          <a:xfrm>
            <a:off x="0" y="1170814"/>
            <a:ext cx="9170756" cy="2964264"/>
            <a:chOff x="-26756" y="1089618"/>
            <a:chExt cx="9170756" cy="296426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A9E46A-7CFA-8B41-B6E0-33E5EDA49A5B}"/>
                </a:ext>
              </a:extLst>
            </p:cNvPr>
            <p:cNvSpPr/>
            <p:nvPr/>
          </p:nvSpPr>
          <p:spPr>
            <a:xfrm>
              <a:off x="-26756" y="1089618"/>
              <a:ext cx="9170756" cy="2964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55FC5F-EA8D-FD40-96E2-16FB560B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89618"/>
              <a:ext cx="9144000" cy="2964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559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66"/>
    </mc:Choice>
    <mc:Fallback>
      <p:transition spd="slow" advTm="1326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r>
              <a:rPr lang="nl-NL" err="1"/>
              <a:t>for</a:t>
            </a:r>
            <a:r>
              <a:rPr lang="nl-NL"/>
              <a:t> </a:t>
            </a:r>
            <a:r>
              <a:rPr lang="nl-NL" err="1"/>
              <a:t>your</a:t>
            </a:r>
            <a:r>
              <a:rPr lang="nl-NL"/>
              <a:t> attention!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424" y="1067754"/>
            <a:ext cx="3186784" cy="10229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l-NL" sz="2400" dirty="0" err="1"/>
              <a:t>marijn.boer@naturalis.nl</a:t>
            </a:r>
            <a:endParaRPr lang="nl-NL" sz="2400" dirty="0"/>
          </a:p>
          <a:p>
            <a:pPr marL="0" indent="0">
              <a:buNone/>
            </a:pPr>
            <a:r>
              <a:rPr lang="nl-NL" sz="2400" dirty="0"/>
              <a:t>---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901D3-9383-794D-AC14-69FAD9E48940}"/>
              </a:ext>
            </a:extLst>
          </p:cNvPr>
          <p:cNvSpPr/>
          <p:nvPr/>
        </p:nvSpPr>
        <p:spPr>
          <a:xfrm>
            <a:off x="543424" y="1910342"/>
            <a:ext cx="29995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https://</a:t>
            </a:r>
            <a:r>
              <a:rPr lang="en-US" sz="1400" i="1" dirty="0" err="1">
                <a:solidFill>
                  <a:schemeClr val="bg1"/>
                </a:solidFill>
              </a:rPr>
              <a:t>github.com</a:t>
            </a:r>
            <a:r>
              <a:rPr lang="en-US" sz="1400" i="1" dirty="0">
                <a:solidFill>
                  <a:schemeClr val="bg1"/>
                </a:solidFill>
              </a:rPr>
              <a:t>/naturalis/</a:t>
            </a:r>
            <a:r>
              <a:rPr lang="en-US" sz="1400" i="1" dirty="0" err="1">
                <a:solidFill>
                  <a:schemeClr val="bg1"/>
                </a:solidFill>
              </a:rPr>
              <a:t>FormicID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00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2"/>
    </mc:Choice>
    <mc:Fallback>
      <p:transition spd="slow" advTm="86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Important to know the species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Insight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Conservation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Ecosystems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Biodiversity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68"/>
    </mc:Choice>
    <mc:Fallback>
      <p:transition spd="slow" advTm="5306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https://ars.els-cdn.com/content/image/1-s2.0-S0950705112000822-gr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79950">
            <a:off x="293448" y="2656306"/>
            <a:ext cx="2705790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Computer vision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  <a:p>
            <a:pPr lvl="1"/>
            <a:r>
              <a:rPr lang="en-US"/>
              <a:t>Learns on introduced features</a:t>
            </a:r>
          </a:p>
          <a:p>
            <a:pPr lvl="1"/>
            <a:endParaRPr lang="en-US"/>
          </a:p>
        </p:txBody>
      </p:sp>
      <p:sp>
        <p:nvSpPr>
          <p:cNvPr id="4" name="Tekstvak 3"/>
          <p:cNvSpPr txBox="1"/>
          <p:nvPr/>
        </p:nvSpPr>
        <p:spPr>
          <a:xfrm>
            <a:off x="0" y="4512558"/>
            <a:ext cx="251741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/>
              <a:t>Gerard, M.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 err="1"/>
              <a:t>Apidologie</a:t>
            </a:r>
            <a:r>
              <a:rPr lang="en-US" sz="700"/>
              <a:t> 46, 644–653 (2015) </a:t>
            </a:r>
            <a:endParaRPr lang="en-US" sz="700" b="1"/>
          </a:p>
          <a:p>
            <a:r>
              <a:rPr lang="en-US" sz="700"/>
              <a:t>Watson, A. T.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Syst. </a:t>
            </a:r>
            <a:r>
              <a:rPr lang="en-US" sz="700" i="1" err="1"/>
              <a:t>Biodivers</a:t>
            </a:r>
            <a:r>
              <a:rPr lang="en-US" sz="700" i="1"/>
              <a:t>.</a:t>
            </a:r>
            <a:r>
              <a:rPr lang="en-US" sz="700"/>
              <a:t> 1, 287–300 (2004) </a:t>
            </a:r>
            <a:endParaRPr lang="en-US" sz="700" b="1"/>
          </a:p>
          <a:p>
            <a:r>
              <a:rPr lang="en-US" sz="700"/>
              <a:t>Kumar, N. </a:t>
            </a:r>
            <a:r>
              <a:rPr lang="en-US" sz="700" i="1"/>
              <a:t>et al.</a:t>
            </a:r>
            <a:r>
              <a:rPr lang="en-US" sz="700"/>
              <a:t> in </a:t>
            </a:r>
            <a:r>
              <a:rPr lang="en-US" sz="700" i="1"/>
              <a:t>Computer Vision – ECCV 2012</a:t>
            </a:r>
            <a:r>
              <a:rPr lang="en-US" sz="700"/>
              <a:t> 502–516 (2012)</a:t>
            </a:r>
          </a:p>
          <a:p>
            <a:r>
              <a:rPr lang="en-US" sz="700"/>
              <a:t>Kang, S.-H.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J. Asia. Pac. </a:t>
            </a:r>
            <a:r>
              <a:rPr lang="en-US" sz="700" i="1" err="1"/>
              <a:t>Entomol</a:t>
            </a:r>
            <a:r>
              <a:rPr lang="en-US" sz="700" i="1"/>
              <a:t>.</a:t>
            </a:r>
            <a:r>
              <a:rPr lang="en-US" sz="700"/>
              <a:t> 15, 431–435 (2012) </a:t>
            </a:r>
            <a:endParaRPr lang="en-US" sz="700" b="1"/>
          </a:p>
          <a:p>
            <a:r>
              <a:rPr lang="en-US" sz="700"/>
              <a:t>Wang, J. </a:t>
            </a:r>
            <a:r>
              <a:rPr lang="en-US" sz="700" i="1"/>
              <a:t>et al.</a:t>
            </a:r>
            <a:r>
              <a:rPr lang="en-US" sz="700"/>
              <a:t> </a:t>
            </a:r>
            <a:r>
              <a:rPr lang="en-US" sz="700" i="1"/>
              <a:t>Knowledge-Based Syst.</a:t>
            </a:r>
            <a:r>
              <a:rPr lang="en-US" sz="700"/>
              <a:t> 33, 102–110 (2012)</a:t>
            </a:r>
          </a:p>
        </p:txBody>
      </p:sp>
      <p:pic>
        <p:nvPicPr>
          <p:cNvPr id="12294" name="Picture 6" descr="https://ars.els-cdn.com/content/image/1-s2.0-S1226861512000374-fx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297">
            <a:off x="2569413" y="2308253"/>
            <a:ext cx="1728104" cy="132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535747">
            <a:off x="4186041" y="2476528"/>
            <a:ext cx="2384222" cy="17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0602575">
            <a:off x="6300312" y="1769128"/>
            <a:ext cx="1098901" cy="1463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 descr="https://static-content.springer.com/image/art%3A10.1007%2Fs13592-015-0352-3/MediaObjects/13592_2015_352_Fig1_HTML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4631">
            <a:off x="5295880" y="596714"/>
            <a:ext cx="2917536" cy="125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9569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86"/>
    </mc:Choice>
    <mc:Fallback>
      <p:transition spd="slow" advTm="34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D3CD-F704-9244-BE07-2C557087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A22B4-A756-A241-AD0B-5626F409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CD990-FFC7-014E-9434-7E0C96A9A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" y="0"/>
            <a:ext cx="9139487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EECE08-2ABF-6E43-89D8-B52BB59EE501}"/>
              </a:ext>
            </a:extLst>
          </p:cNvPr>
          <p:cNvSpPr/>
          <p:nvPr/>
        </p:nvSpPr>
        <p:spPr>
          <a:xfrm>
            <a:off x="5534048" y="1609702"/>
            <a:ext cx="236194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blogs.nvidia.com</a:t>
            </a:r>
            <a:r>
              <a:rPr lang="en-US" sz="700" dirty="0"/>
              <a:t>/blog/2016/06/29/deep-learning-6/</a:t>
            </a:r>
          </a:p>
        </p:txBody>
      </p:sp>
    </p:spTree>
    <p:extLst>
      <p:ext uri="{BB962C8B-B14F-4D97-AF65-F5344CB8AC3E}">
        <p14:creationId xmlns:p14="http://schemas.microsoft.com/office/powerpoint/2010/main" val="250112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82"/>
    </mc:Choice>
    <mc:Fallback>
      <p:transition spd="slow" advTm="2258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Deep</a:t>
            </a:r>
            <a:r>
              <a:rPr lang="nl-NL"/>
              <a:t> </a:t>
            </a:r>
            <a:r>
              <a:rPr lang="nl-NL" err="1"/>
              <a:t>learning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More </a:t>
            </a:r>
            <a:r>
              <a:rPr lang="nl-NL" err="1"/>
              <a:t>promising</a:t>
            </a:r>
            <a:endParaRPr lang="nl-NL"/>
          </a:p>
          <a:p>
            <a:r>
              <a:rPr lang="nl-NL" err="1"/>
              <a:t>Higher</a:t>
            </a:r>
            <a:r>
              <a:rPr lang="nl-NL"/>
              <a:t> </a:t>
            </a:r>
            <a:r>
              <a:rPr lang="nl-NL" err="1"/>
              <a:t>accuracy</a:t>
            </a:r>
            <a:endParaRPr lang="nl-NL"/>
          </a:p>
          <a:p>
            <a:r>
              <a:rPr lang="nl-NL"/>
              <a:t>Feature </a:t>
            </a:r>
            <a:r>
              <a:rPr lang="nl-NL" err="1"/>
              <a:t>learning</a:t>
            </a:r>
            <a:endParaRPr lang="nl-NL"/>
          </a:p>
        </p:txBody>
      </p:sp>
      <p:grpSp>
        <p:nvGrpSpPr>
          <p:cNvPr id="24" name="Groep 23"/>
          <p:cNvGrpSpPr/>
          <p:nvPr/>
        </p:nvGrpSpPr>
        <p:grpSpPr>
          <a:xfrm>
            <a:off x="1694110" y="1369190"/>
            <a:ext cx="5734062" cy="3617162"/>
            <a:chOff x="1694110" y="1369190"/>
            <a:chExt cx="5734062" cy="3617162"/>
          </a:xfrm>
        </p:grpSpPr>
        <p:pic>
          <p:nvPicPr>
            <p:cNvPr id="11269" name="Picture 5" descr="http://www.opennn.net/images/deep_neural_network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110" y="1369190"/>
              <a:ext cx="5734062" cy="3105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kstvak 3"/>
            <p:cNvSpPr txBox="1"/>
            <p:nvPr/>
          </p:nvSpPr>
          <p:spPr>
            <a:xfrm>
              <a:off x="2994278" y="4786297"/>
              <a:ext cx="31337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/>
                <a:t>http://www.opennn.net/images/dep_neural_network.png</a:t>
              </a:r>
            </a:p>
          </p:txBody>
        </p:sp>
      </p:grpSp>
      <p:grpSp>
        <p:nvGrpSpPr>
          <p:cNvPr id="23" name="Doos"/>
          <p:cNvGrpSpPr/>
          <p:nvPr/>
        </p:nvGrpSpPr>
        <p:grpSpPr>
          <a:xfrm>
            <a:off x="2817429" y="1116133"/>
            <a:ext cx="3487424" cy="3487424"/>
            <a:chOff x="2817429" y="1116133"/>
            <a:chExt cx="3487424" cy="3487424"/>
          </a:xfrm>
        </p:grpSpPr>
        <p:sp>
          <p:nvSpPr>
            <p:cNvPr id="5" name="Kubus 4"/>
            <p:cNvSpPr/>
            <p:nvPr/>
          </p:nvSpPr>
          <p:spPr>
            <a:xfrm>
              <a:off x="2817429" y="1116133"/>
              <a:ext cx="3487424" cy="3487424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ctieknop: Help 5">
              <a:hlinkClick r:id="" action="ppaction://noaction" highlightClick="1"/>
            </p:cNvPr>
            <p:cNvSpPr/>
            <p:nvPr/>
          </p:nvSpPr>
          <p:spPr>
            <a:xfrm>
              <a:off x="3068801" y="2271110"/>
              <a:ext cx="2104480" cy="2104480"/>
            </a:xfrm>
            <a:prstGeom prst="actionButtonHelp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Rechte verbindingslijn 16"/>
            <p:cNvCxnSpPr/>
            <p:nvPr/>
          </p:nvCxnSpPr>
          <p:spPr>
            <a:xfrm>
              <a:off x="3703479" y="1116133"/>
              <a:ext cx="0" cy="86506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grpSp>
        <p:nvGrpSpPr>
          <p:cNvPr id="15" name="Deksel"/>
          <p:cNvGrpSpPr/>
          <p:nvPr/>
        </p:nvGrpSpPr>
        <p:grpSpPr>
          <a:xfrm>
            <a:off x="2742975" y="957306"/>
            <a:ext cx="3596866" cy="1245225"/>
            <a:chOff x="2527648" y="1148184"/>
            <a:chExt cx="3967291" cy="1373465"/>
          </a:xfrm>
        </p:grpSpPr>
        <p:sp>
          <p:nvSpPr>
            <p:cNvPr id="10" name="Parallellogram 9"/>
            <p:cNvSpPr/>
            <p:nvPr/>
          </p:nvSpPr>
          <p:spPr>
            <a:xfrm>
              <a:off x="2527648" y="1148184"/>
              <a:ext cx="3967290" cy="934615"/>
            </a:xfrm>
            <a:prstGeom prst="parallelogram">
              <a:avLst>
                <a:gd name="adj" fmla="val 99437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hthoek 10"/>
            <p:cNvSpPr/>
            <p:nvPr/>
          </p:nvSpPr>
          <p:spPr>
            <a:xfrm>
              <a:off x="2527648" y="2082802"/>
              <a:ext cx="3032262" cy="43884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arallellogram 13"/>
            <p:cNvSpPr/>
            <p:nvPr/>
          </p:nvSpPr>
          <p:spPr>
            <a:xfrm rot="16200000" flipH="1">
              <a:off x="5340695" y="1367403"/>
              <a:ext cx="1373462" cy="935026"/>
            </a:xfrm>
            <a:prstGeom prst="parallelogram">
              <a:avLst>
                <a:gd name="adj" fmla="val 100236"/>
              </a:avLst>
            </a:prstGeom>
            <a:solidFill>
              <a:schemeClr val="bg1">
                <a:lumMod val="6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573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09"/>
    </mc:Choice>
    <mc:Fallback>
      <p:transition spd="slow" advTm="101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19753E-6 L 0.00313 0.822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4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1.38889E-6 -0.6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/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Convolutional</a:t>
            </a:r>
            <a:r>
              <a:rPr lang="nl-NL"/>
              <a:t> </a:t>
            </a:r>
            <a:r>
              <a:rPr lang="nl-NL" err="1"/>
              <a:t>neural</a:t>
            </a:r>
            <a:r>
              <a:rPr lang="nl-NL"/>
              <a:t> </a:t>
            </a:r>
            <a:r>
              <a:rPr lang="nl-NL" err="1"/>
              <a:t>network</a:t>
            </a:r>
            <a:r>
              <a:rPr lang="nl-NL"/>
              <a:t> </a:t>
            </a:r>
            <a:endParaRPr lang="en-US"/>
          </a:p>
        </p:txBody>
      </p:sp>
      <p:sp>
        <p:nvSpPr>
          <p:cNvPr id="7" name="AutoShape 2" descr="https://nrupatunga.github.io/assets/fcn-seg/cn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3" name="Picture 5" descr="http://cfile6.uf.tistory.com/image/274393455891F1C625B9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5" y="945525"/>
            <a:ext cx="6640031" cy="419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88DE96-830D-5249-82AD-DC4453EA8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006665"/>
            <a:ext cx="2981371" cy="2133458"/>
          </a:xfrm>
        </p:spPr>
      </p:pic>
      <p:graphicFrame>
        <p:nvGraphicFramePr>
          <p:cNvPr id="9" name="Tabe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37691"/>
              </p:ext>
            </p:extLst>
          </p:nvPr>
        </p:nvGraphicFramePr>
        <p:xfrm>
          <a:off x="4872640" y="2752046"/>
          <a:ext cx="576000" cy="57600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9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2000">
                <a:tc>
                  <a:txBody>
                    <a:bodyPr/>
                    <a:lstStyle/>
                    <a:p>
                      <a:pPr algn="ctr"/>
                      <a:r>
                        <a:rPr lang="nl-NL" sz="800" baseline="0" dirty="0"/>
                        <a:t> 1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0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0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1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0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1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/>
                        <a:t> 0</a:t>
                      </a:r>
                      <a:endParaRPr lang="en-US" sz="80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800" baseline="0" dirty="0"/>
                        <a:t> 1</a:t>
                      </a:r>
                      <a:endParaRPr lang="en-US" sz="800" dirty="0"/>
                    </a:p>
                  </a:txBody>
                  <a:tcPr marL="0" marR="0" marT="0" marB="0" anchor="ctr"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EC286FA3-B07A-D84E-A8CC-6C4508C0FE8B}"/>
              </a:ext>
            </a:extLst>
          </p:cNvPr>
          <p:cNvGrpSpPr/>
          <p:nvPr/>
        </p:nvGrpSpPr>
        <p:grpSpPr>
          <a:xfrm>
            <a:off x="4416184" y="2271110"/>
            <a:ext cx="4572000" cy="2918170"/>
            <a:chOff x="4416184" y="2271110"/>
            <a:chExt cx="4572000" cy="29181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E57603-8B84-5646-8204-F0B37A1E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7853" y="2271110"/>
              <a:ext cx="2601864" cy="99628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2AD80D-B2A3-7C4F-B113-D4EE504DC6C8}"/>
                </a:ext>
              </a:extLst>
            </p:cNvPr>
            <p:cNvSpPr/>
            <p:nvPr/>
          </p:nvSpPr>
          <p:spPr>
            <a:xfrm>
              <a:off x="4416184" y="4989225"/>
              <a:ext cx="4572000" cy="20005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700" dirty="0"/>
                <a:t>https://</a:t>
              </a:r>
              <a:r>
                <a:rPr lang="en-US" sz="700" dirty="0" err="1"/>
                <a:t>github.com</a:t>
              </a:r>
              <a:r>
                <a:rPr lang="en-US" sz="700" dirty="0"/>
                <a:t>/</a:t>
              </a:r>
              <a:r>
                <a:rPr lang="en-US" sz="700" dirty="0" err="1"/>
                <a:t>Kulbear</a:t>
              </a:r>
              <a:r>
                <a:rPr lang="en-US" sz="700" dirty="0"/>
                <a:t>/deep-learning-</a:t>
              </a:r>
              <a:r>
                <a:rPr lang="en-US" sz="700" dirty="0" err="1"/>
                <a:t>nano</a:t>
              </a:r>
              <a:r>
                <a:rPr lang="en-US" sz="700" dirty="0"/>
                <a:t>-foundation/wiki/ReLU-and-</a:t>
              </a:r>
              <a:r>
                <a:rPr lang="en-US" sz="700" dirty="0" err="1"/>
                <a:t>Softmax</a:t>
              </a:r>
              <a:r>
                <a:rPr lang="en-US" sz="700" dirty="0"/>
                <a:t>-Activation-Functions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B68E24C-8CFC-3848-9035-54E7960D4F5F}"/>
              </a:ext>
            </a:extLst>
          </p:cNvPr>
          <p:cNvSpPr/>
          <p:nvPr/>
        </p:nvSpPr>
        <p:spPr>
          <a:xfrm>
            <a:off x="1347013" y="4989225"/>
            <a:ext cx="310945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https://</a:t>
            </a:r>
            <a:r>
              <a:rPr lang="en-US" sz="700" dirty="0" err="1"/>
              <a:t>codelabs.developers.google.com</a:t>
            </a:r>
            <a:r>
              <a:rPr lang="en-US" sz="700" dirty="0"/>
              <a:t>/</a:t>
            </a:r>
            <a:r>
              <a:rPr lang="en-US" sz="700" dirty="0" err="1"/>
              <a:t>codelabs</a:t>
            </a:r>
            <a:r>
              <a:rPr lang="en-US" sz="700" dirty="0"/>
              <a:t>/cloud-</a:t>
            </a:r>
            <a:r>
              <a:rPr lang="en-US" sz="700" dirty="0" err="1"/>
              <a:t>tensorflow</a:t>
            </a:r>
            <a:r>
              <a:rPr lang="en-US" sz="700" dirty="0"/>
              <a:t>-</a:t>
            </a:r>
            <a:r>
              <a:rPr lang="en-US" sz="700" dirty="0" err="1"/>
              <a:t>mnist</a:t>
            </a:r>
            <a:r>
              <a:rPr lang="en-US" sz="700" dirty="0"/>
              <a:t>/#10</a:t>
            </a:r>
          </a:p>
        </p:txBody>
      </p:sp>
      <p:cxnSp>
        <p:nvCxnSpPr>
          <p:cNvPr id="10" name="Rechte verbindingslijn 9"/>
          <p:cNvCxnSpPr/>
          <p:nvPr/>
        </p:nvCxnSpPr>
        <p:spPr>
          <a:xfrm flipV="1">
            <a:off x="4090976" y="2752134"/>
            <a:ext cx="781664" cy="68639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17"/>
          <p:cNvCxnSpPr/>
          <p:nvPr/>
        </p:nvCxnSpPr>
        <p:spPr>
          <a:xfrm flipV="1">
            <a:off x="4512266" y="3326606"/>
            <a:ext cx="936034" cy="5238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hthoek 23"/>
          <p:cNvSpPr/>
          <p:nvPr/>
        </p:nvSpPr>
        <p:spPr>
          <a:xfrm>
            <a:off x="4090976" y="3438526"/>
            <a:ext cx="421290" cy="411955"/>
          </a:xfrm>
          <a:prstGeom prst="rect">
            <a:avLst/>
          </a:prstGeom>
          <a:noFill/>
          <a:ln w="19050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Vrije vorm 25"/>
          <p:cNvSpPr/>
          <p:nvPr/>
        </p:nvSpPr>
        <p:spPr>
          <a:xfrm>
            <a:off x="1402080" y="2057400"/>
            <a:ext cx="7299960" cy="2644140"/>
          </a:xfrm>
          <a:custGeom>
            <a:avLst/>
            <a:gdLst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4792980 w 7299960"/>
              <a:gd name="connsiteY3" fmla="*/ 137160 h 2644140"/>
              <a:gd name="connsiteX4" fmla="*/ 4686300 w 7299960"/>
              <a:gd name="connsiteY4" fmla="*/ 373380 h 2644140"/>
              <a:gd name="connsiteX5" fmla="*/ 3855720 w 7299960"/>
              <a:gd name="connsiteY5" fmla="*/ 419100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930404 w 7299960"/>
              <a:gd name="connsiteY3" fmla="*/ 709589 h 2644140"/>
              <a:gd name="connsiteX4" fmla="*/ 4686300 w 7299960"/>
              <a:gd name="connsiteY4" fmla="*/ 373380 h 2644140"/>
              <a:gd name="connsiteX5" fmla="*/ 3855720 w 7299960"/>
              <a:gd name="connsiteY5" fmla="*/ 419100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662775 w 7299960"/>
              <a:gd name="connsiteY3" fmla="*/ 598077 h 2644140"/>
              <a:gd name="connsiteX4" fmla="*/ 4686300 w 7299960"/>
              <a:gd name="connsiteY4" fmla="*/ 373380 h 2644140"/>
              <a:gd name="connsiteX5" fmla="*/ 3855720 w 7299960"/>
              <a:gd name="connsiteY5" fmla="*/ 419100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662775 w 7299960"/>
              <a:gd name="connsiteY3" fmla="*/ 598077 h 2644140"/>
              <a:gd name="connsiteX4" fmla="*/ 4604524 w 7299960"/>
              <a:gd name="connsiteY4" fmla="*/ 633575 h 2644140"/>
              <a:gd name="connsiteX5" fmla="*/ 3855720 w 7299960"/>
              <a:gd name="connsiteY5" fmla="*/ 419100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662775 w 7299960"/>
              <a:gd name="connsiteY3" fmla="*/ 598077 h 2644140"/>
              <a:gd name="connsiteX4" fmla="*/ 4604524 w 7299960"/>
              <a:gd name="connsiteY4" fmla="*/ 633575 h 2644140"/>
              <a:gd name="connsiteX5" fmla="*/ 3855720 w 7299960"/>
              <a:gd name="connsiteY5" fmla="*/ 604953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  <a:gd name="connsiteX0" fmla="*/ 0 w 7299960"/>
              <a:gd name="connsiteY0" fmla="*/ 2613660 h 2644140"/>
              <a:gd name="connsiteX1" fmla="*/ 7299960 w 7299960"/>
              <a:gd name="connsiteY1" fmla="*/ 2644140 h 2644140"/>
              <a:gd name="connsiteX2" fmla="*/ 7261860 w 7299960"/>
              <a:gd name="connsiteY2" fmla="*/ 0 h 2644140"/>
              <a:gd name="connsiteX3" fmla="*/ 5662775 w 7299960"/>
              <a:gd name="connsiteY3" fmla="*/ 598077 h 2644140"/>
              <a:gd name="connsiteX4" fmla="*/ 4604524 w 7299960"/>
              <a:gd name="connsiteY4" fmla="*/ 633575 h 2644140"/>
              <a:gd name="connsiteX5" fmla="*/ 3855720 w 7299960"/>
              <a:gd name="connsiteY5" fmla="*/ 642124 h 2644140"/>
              <a:gd name="connsiteX6" fmla="*/ 3649980 w 7299960"/>
              <a:gd name="connsiteY6" fmla="*/ 617220 h 2644140"/>
              <a:gd name="connsiteX7" fmla="*/ 3482340 w 7299960"/>
              <a:gd name="connsiteY7" fmla="*/ 647700 h 2644140"/>
              <a:gd name="connsiteX8" fmla="*/ 3124200 w 7299960"/>
              <a:gd name="connsiteY8" fmla="*/ 868680 h 2644140"/>
              <a:gd name="connsiteX9" fmla="*/ 2659380 w 7299960"/>
              <a:gd name="connsiteY9" fmla="*/ 1074420 h 2644140"/>
              <a:gd name="connsiteX10" fmla="*/ 1668780 w 7299960"/>
              <a:gd name="connsiteY10" fmla="*/ 1219200 h 2644140"/>
              <a:gd name="connsiteX11" fmla="*/ 2103120 w 7299960"/>
              <a:gd name="connsiteY11" fmla="*/ 1234440 h 2644140"/>
              <a:gd name="connsiteX12" fmla="*/ 2133600 w 7299960"/>
              <a:gd name="connsiteY12" fmla="*/ 2537460 h 2644140"/>
              <a:gd name="connsiteX13" fmla="*/ 1844040 w 7299960"/>
              <a:gd name="connsiteY13" fmla="*/ 2567940 h 2644140"/>
              <a:gd name="connsiteX14" fmla="*/ 0 w 7299960"/>
              <a:gd name="connsiteY14" fmla="*/ 2613660 h 2644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99960" h="2644140">
                <a:moveTo>
                  <a:pt x="0" y="2613660"/>
                </a:moveTo>
                <a:lnTo>
                  <a:pt x="7299960" y="2644140"/>
                </a:lnTo>
                <a:lnTo>
                  <a:pt x="7261860" y="0"/>
                </a:lnTo>
                <a:lnTo>
                  <a:pt x="5662775" y="598077"/>
                </a:lnTo>
                <a:lnTo>
                  <a:pt x="4604524" y="633575"/>
                </a:lnTo>
                <a:lnTo>
                  <a:pt x="3855720" y="642124"/>
                </a:lnTo>
                <a:lnTo>
                  <a:pt x="3649980" y="617220"/>
                </a:lnTo>
                <a:lnTo>
                  <a:pt x="3482340" y="647700"/>
                </a:lnTo>
                <a:lnTo>
                  <a:pt x="3124200" y="868680"/>
                </a:lnTo>
                <a:lnTo>
                  <a:pt x="2659380" y="1074420"/>
                </a:lnTo>
                <a:lnTo>
                  <a:pt x="1668780" y="1219200"/>
                </a:lnTo>
                <a:lnTo>
                  <a:pt x="2103120" y="1234440"/>
                </a:lnTo>
                <a:lnTo>
                  <a:pt x="2133600" y="2537460"/>
                </a:lnTo>
                <a:lnTo>
                  <a:pt x="1844040" y="2567940"/>
                </a:lnTo>
                <a:lnTo>
                  <a:pt x="0" y="2613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Vrije vorm 19"/>
          <p:cNvSpPr/>
          <p:nvPr/>
        </p:nvSpPr>
        <p:spPr>
          <a:xfrm>
            <a:off x="2788444" y="2938166"/>
            <a:ext cx="545305" cy="259853"/>
          </a:xfrm>
          <a:custGeom>
            <a:avLst/>
            <a:gdLst>
              <a:gd name="connsiteX0" fmla="*/ 476250 w 573881"/>
              <a:gd name="connsiteY0" fmla="*/ 0 h 271463"/>
              <a:gd name="connsiteX1" fmla="*/ 476250 w 573881"/>
              <a:gd name="connsiteY1" fmla="*/ 0 h 271463"/>
              <a:gd name="connsiteX2" fmla="*/ 450056 w 573881"/>
              <a:gd name="connsiteY2" fmla="*/ 11906 h 271463"/>
              <a:gd name="connsiteX3" fmla="*/ 438150 w 573881"/>
              <a:gd name="connsiteY3" fmla="*/ 14288 h 271463"/>
              <a:gd name="connsiteX4" fmla="*/ 423862 w 573881"/>
              <a:gd name="connsiteY4" fmla="*/ 19050 h 271463"/>
              <a:gd name="connsiteX5" fmla="*/ 416719 w 573881"/>
              <a:gd name="connsiteY5" fmla="*/ 23813 h 271463"/>
              <a:gd name="connsiteX6" fmla="*/ 402431 w 573881"/>
              <a:gd name="connsiteY6" fmla="*/ 28575 h 271463"/>
              <a:gd name="connsiteX7" fmla="*/ 385762 w 573881"/>
              <a:gd name="connsiteY7" fmla="*/ 33338 h 271463"/>
              <a:gd name="connsiteX8" fmla="*/ 378619 w 573881"/>
              <a:gd name="connsiteY8" fmla="*/ 35719 h 271463"/>
              <a:gd name="connsiteX9" fmla="*/ 369094 w 573881"/>
              <a:gd name="connsiteY9" fmla="*/ 38100 h 271463"/>
              <a:gd name="connsiteX10" fmla="*/ 361950 w 573881"/>
              <a:gd name="connsiteY10" fmla="*/ 40481 h 271463"/>
              <a:gd name="connsiteX11" fmla="*/ 330994 w 573881"/>
              <a:gd name="connsiteY11" fmla="*/ 47625 h 271463"/>
              <a:gd name="connsiteX12" fmla="*/ 323850 w 573881"/>
              <a:gd name="connsiteY12" fmla="*/ 50006 h 271463"/>
              <a:gd name="connsiteX13" fmla="*/ 314325 w 573881"/>
              <a:gd name="connsiteY13" fmla="*/ 52388 h 271463"/>
              <a:gd name="connsiteX14" fmla="*/ 297656 w 573881"/>
              <a:gd name="connsiteY14" fmla="*/ 59531 h 271463"/>
              <a:gd name="connsiteX15" fmla="*/ 278606 w 573881"/>
              <a:gd name="connsiteY15" fmla="*/ 69056 h 271463"/>
              <a:gd name="connsiteX16" fmla="*/ 242887 w 573881"/>
              <a:gd name="connsiteY16" fmla="*/ 80963 h 271463"/>
              <a:gd name="connsiteX17" fmla="*/ 235744 w 573881"/>
              <a:gd name="connsiteY17" fmla="*/ 83344 h 271463"/>
              <a:gd name="connsiteX18" fmla="*/ 228600 w 573881"/>
              <a:gd name="connsiteY18" fmla="*/ 85725 h 271463"/>
              <a:gd name="connsiteX19" fmla="*/ 219075 w 573881"/>
              <a:gd name="connsiteY19" fmla="*/ 90488 h 271463"/>
              <a:gd name="connsiteX20" fmla="*/ 204787 w 573881"/>
              <a:gd name="connsiteY20" fmla="*/ 95250 h 271463"/>
              <a:gd name="connsiteX21" fmla="*/ 195262 w 573881"/>
              <a:gd name="connsiteY21" fmla="*/ 100013 h 271463"/>
              <a:gd name="connsiteX22" fmla="*/ 180975 w 573881"/>
              <a:gd name="connsiteY22" fmla="*/ 104775 h 271463"/>
              <a:gd name="connsiteX23" fmla="*/ 166687 w 573881"/>
              <a:gd name="connsiteY23" fmla="*/ 114300 h 271463"/>
              <a:gd name="connsiteX24" fmla="*/ 159544 w 573881"/>
              <a:gd name="connsiteY24" fmla="*/ 119063 h 271463"/>
              <a:gd name="connsiteX25" fmla="*/ 150019 w 573881"/>
              <a:gd name="connsiteY25" fmla="*/ 121444 h 271463"/>
              <a:gd name="connsiteX26" fmla="*/ 128587 w 573881"/>
              <a:gd name="connsiteY26" fmla="*/ 133350 h 271463"/>
              <a:gd name="connsiteX27" fmla="*/ 104775 w 573881"/>
              <a:gd name="connsiteY27" fmla="*/ 147638 h 271463"/>
              <a:gd name="connsiteX28" fmla="*/ 97631 w 573881"/>
              <a:gd name="connsiteY28" fmla="*/ 150019 h 271463"/>
              <a:gd name="connsiteX29" fmla="*/ 83344 w 573881"/>
              <a:gd name="connsiteY29" fmla="*/ 157163 h 271463"/>
              <a:gd name="connsiteX30" fmla="*/ 76200 w 573881"/>
              <a:gd name="connsiteY30" fmla="*/ 164306 h 271463"/>
              <a:gd name="connsiteX31" fmla="*/ 59531 w 573881"/>
              <a:gd name="connsiteY31" fmla="*/ 173831 h 271463"/>
              <a:gd name="connsiteX32" fmla="*/ 52387 w 573881"/>
              <a:gd name="connsiteY32" fmla="*/ 180975 h 271463"/>
              <a:gd name="connsiteX33" fmla="*/ 45244 w 573881"/>
              <a:gd name="connsiteY33" fmla="*/ 185738 h 271463"/>
              <a:gd name="connsiteX34" fmla="*/ 35719 w 573881"/>
              <a:gd name="connsiteY34" fmla="*/ 200025 h 271463"/>
              <a:gd name="connsiteX35" fmla="*/ 19050 w 573881"/>
              <a:gd name="connsiteY35" fmla="*/ 216694 h 271463"/>
              <a:gd name="connsiteX36" fmla="*/ 9525 w 573881"/>
              <a:gd name="connsiteY36" fmla="*/ 230981 h 271463"/>
              <a:gd name="connsiteX37" fmla="*/ 7144 w 573881"/>
              <a:gd name="connsiteY37" fmla="*/ 238125 h 271463"/>
              <a:gd name="connsiteX38" fmla="*/ 0 w 573881"/>
              <a:gd name="connsiteY38" fmla="*/ 252413 h 271463"/>
              <a:gd name="connsiteX39" fmla="*/ 7144 w 573881"/>
              <a:gd name="connsiteY39" fmla="*/ 266700 h 271463"/>
              <a:gd name="connsiteX40" fmla="*/ 21431 w 573881"/>
              <a:gd name="connsiteY40" fmla="*/ 271463 h 271463"/>
              <a:gd name="connsiteX41" fmla="*/ 330994 w 573881"/>
              <a:gd name="connsiteY41" fmla="*/ 269081 h 271463"/>
              <a:gd name="connsiteX42" fmla="*/ 366712 w 573881"/>
              <a:gd name="connsiteY42" fmla="*/ 261938 h 271463"/>
              <a:gd name="connsiteX43" fmla="*/ 573881 w 573881"/>
              <a:gd name="connsiteY43" fmla="*/ 261938 h 271463"/>
              <a:gd name="connsiteX44" fmla="*/ 476250 w 573881"/>
              <a:gd name="connsiteY44" fmla="*/ 0 h 27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73881" h="271463">
                <a:moveTo>
                  <a:pt x="476250" y="0"/>
                </a:moveTo>
                <a:lnTo>
                  <a:pt x="476250" y="0"/>
                </a:lnTo>
                <a:cubicBezTo>
                  <a:pt x="468030" y="4110"/>
                  <a:pt x="459312" y="9592"/>
                  <a:pt x="450056" y="11906"/>
                </a:cubicBezTo>
                <a:cubicBezTo>
                  <a:pt x="446130" y="12888"/>
                  <a:pt x="442055" y="13223"/>
                  <a:pt x="438150" y="14288"/>
                </a:cubicBezTo>
                <a:cubicBezTo>
                  <a:pt x="433307" y="15609"/>
                  <a:pt x="423862" y="19050"/>
                  <a:pt x="423862" y="19050"/>
                </a:cubicBezTo>
                <a:cubicBezTo>
                  <a:pt x="421481" y="20638"/>
                  <a:pt x="419334" y="22651"/>
                  <a:pt x="416719" y="23813"/>
                </a:cubicBezTo>
                <a:cubicBezTo>
                  <a:pt x="412131" y="25852"/>
                  <a:pt x="407194" y="26988"/>
                  <a:pt x="402431" y="28575"/>
                </a:cubicBezTo>
                <a:cubicBezTo>
                  <a:pt x="385296" y="34286"/>
                  <a:pt x="406700" y="27355"/>
                  <a:pt x="385762" y="33338"/>
                </a:cubicBezTo>
                <a:cubicBezTo>
                  <a:pt x="383349" y="34028"/>
                  <a:pt x="381032" y="35030"/>
                  <a:pt x="378619" y="35719"/>
                </a:cubicBezTo>
                <a:cubicBezTo>
                  <a:pt x="375472" y="36618"/>
                  <a:pt x="372241" y="37201"/>
                  <a:pt x="369094" y="38100"/>
                </a:cubicBezTo>
                <a:cubicBezTo>
                  <a:pt x="366680" y="38790"/>
                  <a:pt x="364364" y="39791"/>
                  <a:pt x="361950" y="40481"/>
                </a:cubicBezTo>
                <a:cubicBezTo>
                  <a:pt x="353349" y="42939"/>
                  <a:pt x="337679" y="45954"/>
                  <a:pt x="330994" y="47625"/>
                </a:cubicBezTo>
                <a:cubicBezTo>
                  <a:pt x="328559" y="48234"/>
                  <a:pt x="326264" y="49316"/>
                  <a:pt x="323850" y="50006"/>
                </a:cubicBezTo>
                <a:cubicBezTo>
                  <a:pt x="320703" y="50905"/>
                  <a:pt x="317500" y="51594"/>
                  <a:pt x="314325" y="52388"/>
                </a:cubicBezTo>
                <a:cubicBezTo>
                  <a:pt x="297283" y="63748"/>
                  <a:pt x="318162" y="50987"/>
                  <a:pt x="297656" y="59531"/>
                </a:cubicBezTo>
                <a:cubicBezTo>
                  <a:pt x="291103" y="62262"/>
                  <a:pt x="285341" y="66811"/>
                  <a:pt x="278606" y="69056"/>
                </a:cubicBezTo>
                <a:lnTo>
                  <a:pt x="242887" y="80963"/>
                </a:lnTo>
                <a:lnTo>
                  <a:pt x="235744" y="83344"/>
                </a:lnTo>
                <a:cubicBezTo>
                  <a:pt x="233363" y="84138"/>
                  <a:pt x="230845" y="84602"/>
                  <a:pt x="228600" y="85725"/>
                </a:cubicBezTo>
                <a:cubicBezTo>
                  <a:pt x="225425" y="87313"/>
                  <a:pt x="222371" y="89170"/>
                  <a:pt x="219075" y="90488"/>
                </a:cubicBezTo>
                <a:cubicBezTo>
                  <a:pt x="214414" y="92352"/>
                  <a:pt x="209277" y="93005"/>
                  <a:pt x="204787" y="95250"/>
                </a:cubicBezTo>
                <a:cubicBezTo>
                  <a:pt x="201612" y="96838"/>
                  <a:pt x="198558" y="98695"/>
                  <a:pt x="195262" y="100013"/>
                </a:cubicBezTo>
                <a:cubicBezTo>
                  <a:pt x="190601" y="101877"/>
                  <a:pt x="180975" y="104775"/>
                  <a:pt x="180975" y="104775"/>
                </a:cubicBezTo>
                <a:lnTo>
                  <a:pt x="166687" y="114300"/>
                </a:lnTo>
                <a:cubicBezTo>
                  <a:pt x="164306" y="115887"/>
                  <a:pt x="162320" y="118369"/>
                  <a:pt x="159544" y="119063"/>
                </a:cubicBezTo>
                <a:lnTo>
                  <a:pt x="150019" y="121444"/>
                </a:lnTo>
                <a:cubicBezTo>
                  <a:pt x="133642" y="132361"/>
                  <a:pt x="141161" y="129159"/>
                  <a:pt x="128587" y="133350"/>
                </a:cubicBezTo>
                <a:cubicBezTo>
                  <a:pt x="118434" y="140119"/>
                  <a:pt x="115024" y="143246"/>
                  <a:pt x="104775" y="147638"/>
                </a:cubicBezTo>
                <a:cubicBezTo>
                  <a:pt x="102468" y="148627"/>
                  <a:pt x="99876" y="148897"/>
                  <a:pt x="97631" y="150019"/>
                </a:cubicBezTo>
                <a:cubicBezTo>
                  <a:pt x="79156" y="159255"/>
                  <a:pt x="101308" y="151173"/>
                  <a:pt x="83344" y="157163"/>
                </a:cubicBezTo>
                <a:cubicBezTo>
                  <a:pt x="80963" y="159544"/>
                  <a:pt x="78787" y="162150"/>
                  <a:pt x="76200" y="164306"/>
                </a:cubicBezTo>
                <a:cubicBezTo>
                  <a:pt x="71148" y="168515"/>
                  <a:pt x="65358" y="170918"/>
                  <a:pt x="59531" y="173831"/>
                </a:cubicBezTo>
                <a:cubicBezTo>
                  <a:pt x="57150" y="176212"/>
                  <a:pt x="54974" y="178819"/>
                  <a:pt x="52387" y="180975"/>
                </a:cubicBezTo>
                <a:cubicBezTo>
                  <a:pt x="50189" y="182807"/>
                  <a:pt x="47128" y="183584"/>
                  <a:pt x="45244" y="185738"/>
                </a:cubicBezTo>
                <a:cubicBezTo>
                  <a:pt x="41475" y="190046"/>
                  <a:pt x="39766" y="195978"/>
                  <a:pt x="35719" y="200025"/>
                </a:cubicBezTo>
                <a:cubicBezTo>
                  <a:pt x="30163" y="205581"/>
                  <a:pt x="23409" y="210156"/>
                  <a:pt x="19050" y="216694"/>
                </a:cubicBezTo>
                <a:lnTo>
                  <a:pt x="9525" y="230981"/>
                </a:lnTo>
                <a:cubicBezTo>
                  <a:pt x="8731" y="233362"/>
                  <a:pt x="8267" y="235880"/>
                  <a:pt x="7144" y="238125"/>
                </a:cubicBezTo>
                <a:cubicBezTo>
                  <a:pt x="-2088" y="256590"/>
                  <a:pt x="5985" y="234457"/>
                  <a:pt x="0" y="252413"/>
                </a:cubicBezTo>
                <a:cubicBezTo>
                  <a:pt x="1298" y="256306"/>
                  <a:pt x="3256" y="264270"/>
                  <a:pt x="7144" y="266700"/>
                </a:cubicBezTo>
                <a:cubicBezTo>
                  <a:pt x="11401" y="269361"/>
                  <a:pt x="21431" y="271463"/>
                  <a:pt x="21431" y="271463"/>
                </a:cubicBezTo>
                <a:lnTo>
                  <a:pt x="330994" y="269081"/>
                </a:lnTo>
                <a:cubicBezTo>
                  <a:pt x="343131" y="268746"/>
                  <a:pt x="354576" y="262295"/>
                  <a:pt x="366712" y="261938"/>
                </a:cubicBezTo>
                <a:cubicBezTo>
                  <a:pt x="435738" y="259908"/>
                  <a:pt x="504825" y="261938"/>
                  <a:pt x="573881" y="261938"/>
                </a:cubicBezTo>
                <a:lnTo>
                  <a:pt x="4762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oog 15"/>
          <p:cNvSpPr/>
          <p:nvPr/>
        </p:nvSpPr>
        <p:spPr>
          <a:xfrm>
            <a:off x="2626519" y="2855119"/>
            <a:ext cx="2609848" cy="1097756"/>
          </a:xfrm>
          <a:prstGeom prst="arc">
            <a:avLst>
              <a:gd name="adj1" fmla="val 11493736"/>
              <a:gd name="adj2" fmla="val 13052901"/>
            </a:avLst>
          </a:prstGeom>
          <a:ln w="25400"/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93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764"/>
    </mc:Choice>
    <mc:Fallback>
      <p:transition spd="slow" advTm="17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7">
            <a:extLst>
              <a:ext uri="{FF2B5EF4-FFF2-40B4-BE49-F238E27FC236}">
                <a16:creationId xmlns:a16="http://schemas.microsoft.com/office/drawing/2014/main" id="{A913FD53-AE40-4046-90CB-9C1FEDC1C2B9}"/>
              </a:ext>
            </a:extLst>
          </p:cNvPr>
          <p:cNvSpPr/>
          <p:nvPr/>
        </p:nvSpPr>
        <p:spPr>
          <a:xfrm>
            <a:off x="1" y="936593"/>
            <a:ext cx="9144000" cy="42069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41982-471E-D54C-8667-FEA6FB58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47345-053A-9547-95B5-5D8EB9C6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ep 11">
            <a:extLst>
              <a:ext uri="{FF2B5EF4-FFF2-40B4-BE49-F238E27FC236}">
                <a16:creationId xmlns:a16="http://schemas.microsoft.com/office/drawing/2014/main" id="{3FBD2968-A0B3-2E47-9C84-FBA3D5ECB364}"/>
              </a:ext>
            </a:extLst>
          </p:cNvPr>
          <p:cNvGrpSpPr/>
          <p:nvPr/>
        </p:nvGrpSpPr>
        <p:grpSpPr>
          <a:xfrm>
            <a:off x="-20504" y="1922040"/>
            <a:ext cx="9144000" cy="3221460"/>
            <a:chOff x="-20504" y="1922040"/>
            <a:chExt cx="9144000" cy="3221460"/>
          </a:xfrm>
        </p:grpSpPr>
        <p:pic>
          <p:nvPicPr>
            <p:cNvPr id="5" name="Picture 9" descr="Gerelateerde afbeelding">
              <a:extLst>
                <a:ext uri="{FF2B5EF4-FFF2-40B4-BE49-F238E27FC236}">
                  <a16:creationId xmlns:a16="http://schemas.microsoft.com/office/drawing/2014/main" id="{ECDD02D1-4706-A641-8CBC-53CE66DDB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44" y="1922040"/>
              <a:ext cx="8757704" cy="2236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kstvak 10">
              <a:extLst>
                <a:ext uri="{FF2B5EF4-FFF2-40B4-BE49-F238E27FC236}">
                  <a16:creationId xmlns:a16="http://schemas.microsoft.com/office/drawing/2014/main" id="{740202D5-2617-5548-89F9-8B0D8FA27B6E}"/>
                </a:ext>
              </a:extLst>
            </p:cNvPr>
            <p:cNvSpPr txBox="1"/>
            <p:nvPr/>
          </p:nvSpPr>
          <p:spPr>
            <a:xfrm>
              <a:off x="-20504" y="4943445"/>
              <a:ext cx="91440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https://nl.mathworks.com/content/mathworks/nl/en/discovery/convolutional-neural-network/_jcr_content/mainParsys/image.adapt.full.high.jpg/1508999492829.jpg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504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4"/>
    </mc:Choice>
    <mc:Fallback>
      <p:transition spd="slow" advTm="3252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DL </a:t>
            </a:r>
            <a:r>
              <a:rPr lang="nl-NL" err="1"/>
              <a:t>examples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647904" y="1200151"/>
            <a:ext cx="6038896" cy="3394472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Deep</a:t>
            </a:r>
            <a:r>
              <a:rPr lang="nl-NL" dirty="0"/>
              <a:t>-Fish: 98.64%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Qin</a:t>
            </a:r>
            <a:r>
              <a:rPr lang="nl-NL" sz="800" dirty="0"/>
              <a:t>, H. et al. Neurocomputing 187, 49-58 (2016)</a:t>
            </a:r>
          </a:p>
          <a:p>
            <a:endParaRPr lang="nl-NL" dirty="0"/>
          </a:p>
          <a:p>
            <a:r>
              <a:rPr lang="nl-NL" dirty="0" err="1"/>
              <a:t>Deepplant</a:t>
            </a:r>
            <a:r>
              <a:rPr lang="nl-NL" dirty="0"/>
              <a:t>: 99.5%</a:t>
            </a:r>
          </a:p>
          <a:p>
            <a:pPr marL="0" indent="0">
              <a:buNone/>
            </a:pPr>
            <a:r>
              <a:rPr lang="nl-NL" sz="700" dirty="0"/>
              <a:t>	Lee, S. H. et al. 2015 arXiv:1056.08425v1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nl-NL" sz="700" dirty="0"/>
          </a:p>
          <a:p>
            <a:r>
              <a:rPr lang="nl-NL" dirty="0"/>
              <a:t>Weed/</a:t>
            </a:r>
            <a:r>
              <a:rPr lang="nl-NL" dirty="0" err="1"/>
              <a:t>crops</a:t>
            </a:r>
            <a:r>
              <a:rPr lang="nl-NL" dirty="0"/>
              <a:t>: 86.2%</a:t>
            </a:r>
            <a:r>
              <a:rPr lang="nl-NL" sz="800" dirty="0"/>
              <a:t>	</a:t>
            </a:r>
          </a:p>
          <a:p>
            <a:pPr marL="0" indent="0">
              <a:buNone/>
            </a:pPr>
            <a:r>
              <a:rPr lang="nl-NL" sz="800" dirty="0"/>
              <a:t>	</a:t>
            </a:r>
            <a:r>
              <a:rPr lang="nl-NL" sz="800" dirty="0" err="1"/>
              <a:t>Dyrmann</a:t>
            </a:r>
            <a:r>
              <a:rPr lang="nl-NL" sz="800" dirty="0"/>
              <a:t>, M. et al. </a:t>
            </a:r>
            <a:r>
              <a:rPr lang="nl-NL" sz="800" dirty="0" err="1"/>
              <a:t>Biosyst</a:t>
            </a:r>
            <a:r>
              <a:rPr lang="nl-NL" sz="800" dirty="0"/>
              <a:t>. Eng. 151, 72-80 (2016)</a:t>
            </a:r>
          </a:p>
          <a:p>
            <a:endParaRPr lang="en-US" dirty="0"/>
          </a:p>
        </p:txBody>
      </p:sp>
      <p:pic>
        <p:nvPicPr>
          <p:cNvPr id="13314" name="Picture 2" descr="https://ars.els-cdn.com/content/image/1-s2.0-S0925231215017312-gr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1200151"/>
            <a:ext cx="1962785" cy="88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7200" y="2210983"/>
            <a:ext cx="1992239" cy="105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 descr="https://ars.els-cdn.com/content/image/1-s2.0-S1537511016301465-gr1_lr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07207" y="3052193"/>
            <a:ext cx="1262773" cy="196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67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79"/>
    </mc:Choice>
    <mc:Fallback>
      <p:transition spd="slow" advTm="1757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11.8|32.6|4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2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0|32.3|67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7|2|1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5|20.4|1.2"/>
</p:tagLst>
</file>

<file path=ppt/theme/theme1.xml><?xml version="1.0" encoding="utf-8"?>
<a:theme xmlns:a="http://schemas.openxmlformats.org/drawingml/2006/main" name="Kantoorthema">
  <a:themeElements>
    <a:clrScheme name="Elementair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2432</TotalTime>
  <Words>644</Words>
  <Application>Microsoft Macintosh PowerPoint</Application>
  <PresentationFormat>On-screen Show (16:9)</PresentationFormat>
  <Paragraphs>139</Paragraphs>
  <Slides>26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Corbel</vt:lpstr>
      <vt:lpstr>Wingdings</vt:lpstr>
      <vt:lpstr>Kantoorthema</vt:lpstr>
      <vt:lpstr>Taxonomic classification of ants (Formicidae) from images using deep learning</vt:lpstr>
      <vt:lpstr>The ants</vt:lpstr>
      <vt:lpstr>Important to know the species</vt:lpstr>
      <vt:lpstr>Computer vision</vt:lpstr>
      <vt:lpstr>PowerPoint Presentation</vt:lpstr>
      <vt:lpstr>Deep learning</vt:lpstr>
      <vt:lpstr>Convolutional neural network </vt:lpstr>
      <vt:lpstr>Convolutional neural network</vt:lpstr>
      <vt:lpstr>DL examples</vt:lpstr>
      <vt:lpstr>FormicID</vt:lpstr>
      <vt:lpstr>Project aim</vt:lpstr>
      <vt:lpstr>Questions</vt:lpstr>
      <vt:lpstr>Approach</vt:lpstr>
      <vt:lpstr>PowerPoint Presentation</vt:lpstr>
      <vt:lpstr>AntWeb</vt:lpstr>
      <vt:lpstr>FormicID-97</vt:lpstr>
      <vt:lpstr>PowerPoint Presentation</vt:lpstr>
      <vt:lpstr>Species distribution</vt:lpstr>
      <vt:lpstr>Shot type distribution</vt:lpstr>
      <vt:lpstr>Image dimensions</vt:lpstr>
      <vt:lpstr>File size</vt:lpstr>
      <vt:lpstr>Network architecture</vt:lpstr>
      <vt:lpstr>Testing</vt:lpstr>
      <vt:lpstr>Timeline</vt:lpstr>
      <vt:lpstr>Timeline</vt:lpstr>
      <vt:lpstr>Thank you for your attention!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MJABOER</dc:creator>
  <cp:lastModifiedBy>Marijn Boer</cp:lastModifiedBy>
  <cp:revision>80</cp:revision>
  <cp:lastPrinted>2018-02-05T12:58:06Z</cp:lastPrinted>
  <dcterms:created xsi:type="dcterms:W3CDTF">2018-01-30T09:40:58Z</dcterms:created>
  <dcterms:modified xsi:type="dcterms:W3CDTF">2018-02-07T09:11:37Z</dcterms:modified>
</cp:coreProperties>
</file>